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omments/comment2.xml" ContentType="application/vnd.openxmlformats-officedocument.presentationml.comment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  <p:sldMasterId id="2147483911" r:id="rId2"/>
    <p:sldMasterId id="2147483923" r:id="rId3"/>
    <p:sldMasterId id="2147483927" r:id="rId4"/>
  </p:sldMasterIdLst>
  <p:notesMasterIdLst>
    <p:notesMasterId r:id="rId38"/>
  </p:notesMasterIdLst>
  <p:sldIdLst>
    <p:sldId id="256" r:id="rId5"/>
    <p:sldId id="305" r:id="rId6"/>
    <p:sldId id="456" r:id="rId7"/>
    <p:sldId id="470" r:id="rId8"/>
    <p:sldId id="457" r:id="rId9"/>
    <p:sldId id="471" r:id="rId10"/>
    <p:sldId id="458" r:id="rId11"/>
    <p:sldId id="454" r:id="rId12"/>
    <p:sldId id="453" r:id="rId13"/>
    <p:sldId id="423" r:id="rId14"/>
    <p:sldId id="459" r:id="rId15"/>
    <p:sldId id="428" r:id="rId16"/>
    <p:sldId id="460" r:id="rId17"/>
    <p:sldId id="474" r:id="rId18"/>
    <p:sldId id="473" r:id="rId19"/>
    <p:sldId id="469" r:id="rId20"/>
    <p:sldId id="462" r:id="rId21"/>
    <p:sldId id="432" r:id="rId22"/>
    <p:sldId id="477" r:id="rId23"/>
    <p:sldId id="476" r:id="rId24"/>
    <p:sldId id="434" r:id="rId25"/>
    <p:sldId id="479" r:id="rId26"/>
    <p:sldId id="401" r:id="rId27"/>
    <p:sldId id="465" r:id="rId28"/>
    <p:sldId id="439" r:id="rId29"/>
    <p:sldId id="449" r:id="rId30"/>
    <p:sldId id="451" r:id="rId31"/>
    <p:sldId id="455" r:id="rId32"/>
    <p:sldId id="279" r:id="rId33"/>
    <p:sldId id="441" r:id="rId34"/>
    <p:sldId id="452" r:id="rId35"/>
    <p:sldId id="442" r:id="rId36"/>
    <p:sldId id="4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701ABB3-B166-465D-9A70-3654C0C1746D}">
          <p14:sldIdLst>
            <p14:sldId id="256"/>
            <p14:sldId id="305"/>
            <p14:sldId id="456"/>
            <p14:sldId id="470"/>
            <p14:sldId id="457"/>
            <p14:sldId id="471"/>
            <p14:sldId id="458"/>
            <p14:sldId id="454"/>
            <p14:sldId id="453"/>
            <p14:sldId id="423"/>
            <p14:sldId id="459"/>
            <p14:sldId id="428"/>
            <p14:sldId id="460"/>
            <p14:sldId id="474"/>
            <p14:sldId id="473"/>
            <p14:sldId id="469"/>
            <p14:sldId id="462"/>
            <p14:sldId id="432"/>
            <p14:sldId id="477"/>
            <p14:sldId id="476"/>
            <p14:sldId id="434"/>
            <p14:sldId id="479"/>
            <p14:sldId id="401"/>
            <p14:sldId id="465"/>
            <p14:sldId id="439"/>
            <p14:sldId id="449"/>
            <p14:sldId id="451"/>
            <p14:sldId id="455"/>
            <p14:sldId id="279"/>
            <p14:sldId id="441"/>
            <p14:sldId id="452"/>
            <p14:sldId id="44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KESI" initials="GK" lastIdx="4" clrIdx="0">
    <p:extLst>
      <p:ext uri="{19B8F6BF-5375-455C-9EA6-DF929625EA0E}">
        <p15:presenceInfo xmlns:p15="http://schemas.microsoft.com/office/powerpoint/2012/main" userId="a2c2e772e20011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22" autoAdjust="0"/>
  </p:normalViewPr>
  <p:slideViewPr>
    <p:cSldViewPr snapToGrid="0">
      <p:cViewPr varScale="1">
        <p:scale>
          <a:sx n="58" d="100"/>
          <a:sy n="58" d="100"/>
        </p:scale>
        <p:origin x="1532" y="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package" Target="../embeddings/Microsoft_Excel_Worksheet14.xlsx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1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5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emf"/><Relationship Id="rId7" Type="http://schemas.openxmlformats.org/officeDocument/2006/relationships/image" Target="../media/image12.emf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chartUserShapes" Target="../drawings/drawing2.xml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16.xlsx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3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7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4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8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9.xlsx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1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22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20.emf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3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6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package" Target="../embeddings/Microsoft_Excel_Worksheet32.xlsx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package" Target="../embeddings/Microsoft_Excel_Worksheet36.xlsx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3868775370725E-2"/>
          <c:y val="0.14517312820945086"/>
          <c:w val="0.86352721776650976"/>
          <c:h val="0.740079756390174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39545056867892"/>
          <c:y val="3.4062280730462698E-2"/>
          <c:w val="0.54514873140857389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00-4DF1-98BC-92C517D5F8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F00-4DF1-98BC-92C517D5F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F00-4DF1-98BC-92C517D5F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F00-4DF1-98BC-92C517D5F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F00-4DF1-98BC-92C517D5F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F00-4DF1-98BC-92C517D5F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F00-4DF1-98BC-92C517D5F8A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F00-4DF1-98BC-92C517D5F8A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F00-4DF1-98BC-92C517D5F8AA}"/>
              </c:ext>
            </c:extLst>
          </c:dPt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Φύλλο1!$B$2:$B$12</c:f>
              <c:numCache>
                <c:formatCode>0.0%</c:formatCode>
                <c:ptCount val="11"/>
                <c:pt idx="0">
                  <c:v>0.30476190476190479</c:v>
                </c:pt>
                <c:pt idx="1">
                  <c:v>0.2095238095238095</c:v>
                </c:pt>
                <c:pt idx="2">
                  <c:v>0.19047619047619049</c:v>
                </c:pt>
                <c:pt idx="3">
                  <c:v>0.1761904761904762</c:v>
                </c:pt>
                <c:pt idx="4">
                  <c:v>0.16666666666666671</c:v>
                </c:pt>
                <c:pt idx="5">
                  <c:v>0.15714285714285711</c:v>
                </c:pt>
                <c:pt idx="6">
                  <c:v>0.15714285714285711</c:v>
                </c:pt>
                <c:pt idx="7">
                  <c:v>9.0476190476190474E-2</c:v>
                </c:pt>
                <c:pt idx="8">
                  <c:v>7.1428571428571425E-2</c:v>
                </c:pt>
                <c:pt idx="9">
                  <c:v>2.3809523809523812E-2</c:v>
                </c:pt>
                <c:pt idx="10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F00-4DF1-98BC-92C517D5F8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F00-4DF1-98BC-92C517D5F8A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F00-4DF1-98BC-92C517D5F8A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F00-4DF1-98BC-92C517D5F8A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F00-4DF1-98BC-92C517D5F8A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F00-4DF1-98BC-92C517D5F8AA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F00-4DF1-98BC-92C517D5F8AA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F00-4DF1-98BC-92C517D5F8AA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F00-4DF1-98BC-92C517D5F8AA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F00-4DF1-98BC-92C517D5F8A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6A56C62-08D5-4EBC-9754-46622DCFE096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F00-4DF1-98BC-92C517D5F8A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D00F8E4-10D7-4105-80D8-B4DB94F5DA7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F00-4DF1-98BC-92C517D5F8A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CC8C4B6-A002-454D-9BFC-5ED6D53806D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F00-4DF1-98BC-92C517D5F8A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5965BCC-8A99-4027-A5AF-A08C48ADB67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F00-4DF1-98BC-92C517D5F8A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BA64120-B557-4B93-BB4E-1ECCAE33244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F00-4DF1-98BC-92C517D5F8A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0DCA885-8758-428F-8ED1-550BD5019DE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F00-4DF1-98BC-92C517D5F8AA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3FBC03F-1782-4FE1-9D68-D05EE50EBC0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F00-4DF1-98BC-92C517D5F8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5B35169-BAF1-4E8B-95CD-31A5EF95ED23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0A5-4A35-9172-42E086CBAD16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A6253B7-1AEF-463E-A2B9-19DE5EE566D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F00-4DF1-98BC-92C517D5F8AA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5537F9E-BFB5-48EF-B2C7-83D7F5A1437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F00-4DF1-98BC-92C517D5F8A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FD53B8C-F23B-45CC-9B1D-37D21B287E32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E0A5-4A35-9172-42E086CBA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Φύλλο1!$C$2:$C$12</c:f>
              <c:numCache>
                <c:formatCode>0.0%</c:formatCode>
                <c:ptCount val="11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Φύλλο1!$B$2:$B$13</c15:f>
                <c15:dlblRangeCache>
                  <c:ptCount val="12"/>
                  <c:pt idx="0">
                    <c:v>30,5%</c:v>
                  </c:pt>
                  <c:pt idx="1">
                    <c:v>21,0%</c:v>
                  </c:pt>
                  <c:pt idx="2">
                    <c:v>19,0%</c:v>
                  </c:pt>
                  <c:pt idx="3">
                    <c:v>17,6%</c:v>
                  </c:pt>
                  <c:pt idx="4">
                    <c:v>16,7%</c:v>
                  </c:pt>
                  <c:pt idx="5">
                    <c:v>15,7%</c:v>
                  </c:pt>
                  <c:pt idx="6">
                    <c:v>15,7%</c:v>
                  </c:pt>
                  <c:pt idx="7">
                    <c:v>9,0%</c:v>
                  </c:pt>
                  <c:pt idx="8">
                    <c:v>7,1%</c:v>
                  </c:pt>
                  <c:pt idx="9">
                    <c:v>2,4%</c:v>
                  </c:pt>
                  <c:pt idx="10">
                    <c:v>4,3%</c:v>
                  </c:pt>
                  <c:pt idx="11">
                    <c:v>159,0%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BF00-4DF1-98BC-92C517D5F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4475992"/>
        <c:axId val="344474032"/>
      </c:barChart>
      <c:valAx>
        <c:axId val="3444740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4475992"/>
        <c:crosses val="autoZero"/>
        <c:crossBetween val="between"/>
      </c:valAx>
      <c:catAx>
        <c:axId val="344475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447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0.33333333333333331</c:v>
                </c:pt>
                <c:pt idx="2">
                  <c:v>0.1111111111111111</c:v>
                </c:pt>
                <c:pt idx="3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2DC7471-0139-4295-9BD4-2EF79DEEF452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A864F96-320C-45E8-9F01-5D4D775142E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Φύλλο1!$C$2:$C$5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55,6%</c:v>
                  </c:pt>
                  <c:pt idx="1">
                    <c:v>33,3%</c:v>
                  </c:pt>
                  <c:pt idx="2">
                    <c:v>11,1%</c:v>
                  </c:pt>
                  <c:pt idx="3">
                    <c:v>22,2%</c:v>
                  </c:pt>
                  <c:pt idx="4">
                    <c:v>122,2%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09360"/>
        <c:axId val="337211712"/>
      </c:barChart>
      <c:valAx>
        <c:axId val="3372117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09360"/>
        <c:crosses val="autoZero"/>
        <c:crossBetween val="between"/>
      </c:valAx>
      <c:catAx>
        <c:axId val="33720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1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1800087489065"/>
          <c:y val="0.1208440162141225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17-4190-BCE8-B0B5011868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017-4190-BCE8-B0B5011868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017-4190-BCE8-B0B5011868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017-4190-BCE8-B0B5011868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017-4190-BCE8-B0B50118683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017-4190-BCE8-B0B5011868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017-4190-BCE8-B0B5011868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017-4190-BCE8-B0B50118683B}"/>
              </c:ext>
            </c:extLst>
          </c:dPt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0.32400000000000001</c:v>
                </c:pt>
                <c:pt idx="1">
                  <c:v>0.28199999999999997</c:v>
                </c:pt>
                <c:pt idx="2">
                  <c:v>0.246</c:v>
                </c:pt>
                <c:pt idx="3">
                  <c:v>2.1999999999999999E-2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017-4190-BCE8-B0B50118683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017-4190-BCE8-B0B50118683B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017-4190-BCE8-B0B50118683B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017-4190-BCE8-B0B50118683B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017-4190-BCE8-B0B50118683B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017-4190-BCE8-B0B50118683B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017-4190-BCE8-B0B50118683B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017-4190-BCE8-B0B50118683B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017-4190-BCE8-B0B5011868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017-4190-BCE8-B0B50118683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4CFDA6-7D0C-4B28-9DA4-960533BEDEC4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017-4190-BCE8-B0B50118683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CADB10B-3638-4966-914D-E7359D56299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017-4190-BCE8-B0B5011868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17-4190-BCE8-B0B5011868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86DB42F-6780-4F1F-BA29-94ADDC4B83CD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DE98-46B0-9E9D-5FA9250F5F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17-4190-BCE8-B0B5011868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17-4190-BCE8-B0B5011868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017-4190-BCE8-B0B5011868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017-4190-BCE8-B0B501186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Φύλλο1!$B$2:$B$7</c15:f>
                <c15:dlblRangeCache>
                  <c:ptCount val="6"/>
                  <c:pt idx="0">
                    <c:v>32,4%</c:v>
                  </c:pt>
                  <c:pt idx="1">
                    <c:v>28,2%</c:v>
                  </c:pt>
                  <c:pt idx="2">
                    <c:v>24,6%</c:v>
                  </c:pt>
                  <c:pt idx="3">
                    <c:v>2,2%</c:v>
                  </c:pt>
                  <c:pt idx="4">
                    <c:v>22,6%</c:v>
                  </c:pt>
                  <c:pt idx="5">
                    <c:v>110,0%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017-4190-BCE8-B0B501186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7192"/>
        <c:axId val="372809704"/>
      </c:barChart>
      <c:valAx>
        <c:axId val="3728097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7192"/>
        <c:crosses val="autoZero"/>
        <c:crossBetween val="between"/>
      </c:valAx>
      <c:catAx>
        <c:axId val="375067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9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  <c:userShapes r:id="rId1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5C-45ED-93BA-8D9F364A18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45C-45ED-93BA-8D9F364A18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45C-45ED-93BA-8D9F364A18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45C-45ED-93BA-8D9F364A18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45C-45ED-93BA-8D9F364A18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45C-45ED-93BA-8D9F364A189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45C-45ED-93BA-8D9F364A189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45C-45ED-93BA-8D9F364A189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45C-45ED-93BA-8D9F364A189E}"/>
              </c:ext>
            </c:extLst>
          </c:dPt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45C-45ED-93BA-8D9F364A189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45C-45ED-93BA-8D9F364A189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45C-45ED-93BA-8D9F364A189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45C-45ED-93BA-8D9F364A189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45C-45ED-93BA-8D9F364A189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45C-45ED-93BA-8D9F364A189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45C-45ED-93BA-8D9F364A189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45C-45ED-93BA-8D9F364A189E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545C-45ED-93BA-8D9F364A189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545C-45ED-93BA-8D9F364A189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45C-45ED-93BA-8D9F364A189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6704AE-50B9-4965-B1CC-92CE8932F558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5C-45ED-93BA-8D9F364A189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A39F7FF-A88C-4C76-AD48-8AA709AE7A2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45C-45ED-93BA-8D9F364A18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5C-45ED-93BA-8D9F364A18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5C-45ED-93BA-8D9F364A189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45C-45ED-93BA-8D9F364A18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45C-45ED-93BA-8D9F364A189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45C-45ED-93BA-8D9F364A189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45C-45ED-93BA-8D9F364A1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Φύλλο1!$C$2:$C$4</c:f>
              <c:numCache>
                <c:formatCode>0.0%</c:formatCode>
                <c:ptCount val="3"/>
                <c:pt idx="0">
                  <c:v>0.13333333333333333</c:v>
                </c:pt>
                <c:pt idx="1">
                  <c:v>0.13333333333333333</c:v>
                </c:pt>
                <c:pt idx="2">
                  <c:v>0.13333333333333333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50,0%</c:v>
                  </c:pt>
                  <c:pt idx="1">
                    <c:v>25,0%</c:v>
                  </c:pt>
                  <c:pt idx="2">
                    <c:v>37,5%</c:v>
                  </c:pt>
                  <c:pt idx="4">
                    <c:v>112,5%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545C-45ED-93BA-8D9F364A1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5624"/>
        <c:axId val="375064448"/>
      </c:barChart>
      <c:valAx>
        <c:axId val="3750644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5624"/>
        <c:crosses val="autoZero"/>
        <c:crossBetween val="between"/>
      </c:valAx>
      <c:catAx>
        <c:axId val="375065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506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06244531933504"/>
          <c:y val="1.9872914004818141E-2"/>
          <c:w val="0.42570428696412943"/>
          <c:h val="0.980127085995181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30A6EAD-1ADF-4750-AF32-EBD152059E7A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BE4F831-D722-4248-9743-37CD8AD0605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6.6666666666666666E-2</c:v>
                </c:pt>
                <c:pt idx="1">
                  <c:v>6.6666666666666666E-2</c:v>
                </c:pt>
                <c:pt idx="2">
                  <c:v>6.6666666666666666E-2</c:v>
                </c:pt>
                <c:pt idx="3">
                  <c:v>6.6666666666666666E-2</c:v>
                </c:pt>
                <c:pt idx="4">
                  <c:v>6.6666666666666666E-2</c:v>
                </c:pt>
                <c:pt idx="5">
                  <c:v>6.6666666666666666E-2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50,0%</c:v>
                  </c:pt>
                  <c:pt idx="1">
                    <c:v>25,0%</c:v>
                  </c:pt>
                  <c:pt idx="2">
                    <c:v>12,5%</c:v>
                  </c:pt>
                  <c:pt idx="3">
                    <c:v>12,5%</c:v>
                  </c:pt>
                  <c:pt idx="4">
                    <c:v>12,5%</c:v>
                  </c:pt>
                  <c:pt idx="5">
                    <c:v>12,5%</c:v>
                  </c:pt>
                  <c:pt idx="6">
                    <c:v>125,0%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4840"/>
        <c:axId val="375069152"/>
      </c:barChart>
      <c:valAx>
        <c:axId val="3750691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4840"/>
        <c:crosses val="autoZero"/>
        <c:crossBetween val="between"/>
      </c:valAx>
      <c:catAx>
        <c:axId val="375064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5069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56035000195235E-2"/>
          <c:y val="0.19163950721215958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 συνεχίσω να δουλεύω και μετά τα 67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B-4B85-9113-F1EE7734DBD7}"/>
                </c:ext>
              </c:extLst>
            </c:dLbl>
            <c:dLbl>
              <c:idx val="2"/>
              <c:layout>
                <c:manualLayout>
                  <c:x val="-2.3246609798775256E-2"/>
                  <c:y val="-2.724983238018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8-4EB7-A694-CE5E2BB14A99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0.56000000000000005</c:v>
                </c:pt>
                <c:pt idx="1">
                  <c:v>0.49</c:v>
                </c:pt>
                <c:pt idx="2">
                  <c:v>0.44800000000000001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7B-4B85-9113-F1EE7734DBD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Να συνταξιοδοτηθώ κανονικά / Στην ώρα μου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4357720909886369E-2"/>
                  <c:y val="5.2779176109909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B-4B85-9113-F1EE7734DBD7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0.33800000000000002</c:v>
                </c:pt>
                <c:pt idx="2">
                  <c:v>0.38100000000000001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7B-4B85-9113-F1EE7734DBD7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Να συνταξιοδοτηθώ πρόωρα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7B-4B85-9113-F1EE7734DBD7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0.04</c:v>
                </c:pt>
                <c:pt idx="1">
                  <c:v>6.3E-2</c:v>
                </c:pt>
                <c:pt idx="2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7B-4B85-9113-F1EE7734D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069544"/>
        <c:axId val="375069936"/>
      </c:lineChart>
      <c:catAx>
        <c:axId val="37506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75069936"/>
        <c:crosses val="autoZero"/>
        <c:auto val="1"/>
        <c:lblAlgn val="ctr"/>
        <c:lblOffset val="300"/>
        <c:noMultiLvlLbl val="0"/>
      </c:catAx>
      <c:valAx>
        <c:axId val="3750699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50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535542432195956E-2"/>
          <c:y val="1.3548578058260399E-2"/>
          <c:w val="0.72102492672305574"/>
          <c:h val="0.13995012095272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0.37142857142857139</c:v>
                </c:pt>
                <c:pt idx="1">
                  <c:v>0.1714285714285714</c:v>
                </c:pt>
                <c:pt idx="2">
                  <c:v>0.15238095238095239</c:v>
                </c:pt>
                <c:pt idx="3">
                  <c:v>0.10476190476190481</c:v>
                </c:pt>
                <c:pt idx="4">
                  <c:v>0.10476190476190481</c:v>
                </c:pt>
                <c:pt idx="5">
                  <c:v>5.2380952380952382E-2</c:v>
                </c:pt>
                <c:pt idx="6">
                  <c:v>2.8571428571428571E-2</c:v>
                </c:pt>
                <c:pt idx="7">
                  <c:v>1.428571428571429E-2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1DA1E3D-A966-4B2F-A023-08DEA5ECD645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8636F8-81AA-42FE-A486-4A45669FE07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71EEB58-89B6-4055-8306-FFD680225FC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E61C2ED-AE7D-417F-BD7A-30B28E84F06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AB09C47-9017-4BC7-BF15-63AB21DAD67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31C0212-1C07-4552-8B28-2CB966883C4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DF6D0A5-E06C-48BF-BA28-3F23BBF221F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C62AD91-9619-400C-B37F-C1A75CB454A5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329-4D00-B219-14FE19DE764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37,1%</c:v>
                  </c:pt>
                  <c:pt idx="1">
                    <c:v>17,1%</c:v>
                  </c:pt>
                  <c:pt idx="2">
                    <c:v>15,2%</c:v>
                  </c:pt>
                  <c:pt idx="3">
                    <c:v>10,5%</c:v>
                  </c:pt>
                  <c:pt idx="4">
                    <c:v>10,5%</c:v>
                  </c:pt>
                  <c:pt idx="5">
                    <c:v>5,2%</c:v>
                  </c:pt>
                  <c:pt idx="6">
                    <c:v>2,9%</c:v>
                  </c:pt>
                  <c:pt idx="7">
                    <c:v>1,4%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07352"/>
        <c:axId val="372805000"/>
      </c:barChart>
      <c:valAx>
        <c:axId val="3728050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07352"/>
        <c:crosses val="autoZero"/>
        <c:crossBetween val="between"/>
      </c:valAx>
      <c:catAx>
        <c:axId val="372807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5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5C-4512-822C-BFF51E9F30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5C-4512-822C-BFF51E9F30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75C-4512-822C-BFF51E9F30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75C-4512-822C-BFF51E9F30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75C-4512-822C-BFF51E9F30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75C-4512-822C-BFF51E9F30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75C-4512-822C-BFF51E9F30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75C-4512-822C-BFF51E9F30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75C-4512-822C-BFF51E9F300C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0.51428571428571423</c:v>
                </c:pt>
                <c:pt idx="1">
                  <c:v>0.1771428571428571</c:v>
                </c:pt>
                <c:pt idx="2">
                  <c:v>0.1657142857142857</c:v>
                </c:pt>
                <c:pt idx="3">
                  <c:v>5.1428571428571428E-2</c:v>
                </c:pt>
                <c:pt idx="4">
                  <c:v>2.8571428571428571E-2</c:v>
                </c:pt>
                <c:pt idx="5">
                  <c:v>1.714285714285714E-2</c:v>
                </c:pt>
                <c:pt idx="6">
                  <c:v>3.4285714285714287E-2</c:v>
                </c:pt>
                <c:pt idx="7">
                  <c:v>1.142857142857143E-2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5C-4512-822C-BFF51E9F300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5C-4512-822C-BFF51E9F300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75C-4512-822C-BFF51E9F300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75C-4512-822C-BFF51E9F300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75C-4512-822C-BFF51E9F300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75C-4512-822C-BFF51E9F300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75C-4512-822C-BFF51E9F300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75C-4512-822C-BFF51E9F300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75C-4512-822C-BFF51E9F300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75C-4512-822C-BFF51E9F300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53264CA-8908-4D9B-97DE-EB7C2E9F0E4D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75C-4512-822C-BFF51E9F300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AC69A4D-9875-4366-9B13-304F685FD8B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75C-4512-822C-BFF51E9F300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A2E5580-BD85-4DDF-83E0-5F5BE4B5FE3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75C-4512-822C-BFF51E9F300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75E479C-84E6-4910-85E9-417BBDA4799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75C-4512-822C-BFF51E9F300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35C40E3-5617-4522-A562-D78AD09994C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75C-4512-822C-BFF51E9F300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77AD0BF-68A8-4BAD-A43E-02E96CFEC08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75C-4512-822C-BFF51E9F300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921BE35-50AE-4B53-A0F0-F33A7F0F876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75C-4512-822C-BFF51E9F300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9320CB3-1CA9-4998-9C83-61B52FA79A6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75C-4512-822C-BFF51E9F30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75C-4512-822C-BFF51E9F3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51,4%</c:v>
                  </c:pt>
                  <c:pt idx="1">
                    <c:v>17,7%</c:v>
                  </c:pt>
                  <c:pt idx="2">
                    <c:v>16,6%</c:v>
                  </c:pt>
                  <c:pt idx="3">
                    <c:v>5,1%</c:v>
                  </c:pt>
                  <c:pt idx="4">
                    <c:v>2,9%</c:v>
                  </c:pt>
                  <c:pt idx="5">
                    <c:v>1,7%</c:v>
                  </c:pt>
                  <c:pt idx="6">
                    <c:v>3,4%</c:v>
                  </c:pt>
                  <c:pt idx="7">
                    <c:v>1,1%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375C-4512-822C-BFF51E9F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09312"/>
        <c:axId val="372808136"/>
      </c:barChart>
      <c:valAx>
        <c:axId val="3728081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09312"/>
        <c:crosses val="autoZero"/>
        <c:crossBetween val="between"/>
      </c:valAx>
      <c:catAx>
        <c:axId val="372809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8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0.35903614457831318</c:v>
                </c:pt>
                <c:pt idx="1">
                  <c:v>0.23132530120481931</c:v>
                </c:pt>
                <c:pt idx="2">
                  <c:v>0.1108433734939759</c:v>
                </c:pt>
                <c:pt idx="3">
                  <c:v>0.10361445783132529</c:v>
                </c:pt>
                <c:pt idx="4">
                  <c:v>0.10120481927710839</c:v>
                </c:pt>
                <c:pt idx="5">
                  <c:v>7.2289156626506026E-3</c:v>
                </c:pt>
                <c:pt idx="6">
                  <c:v>8.6746987951807228E-2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752E80F-7D63-4D6A-B553-02BFB93E1DB2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56C3DED-677B-4564-9D65-0E6EBF0EFA2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42A9175-085F-4E41-8786-5DAC290E19BE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5574E2B-0443-4356-B612-943F3D41004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C374219-0C31-4FED-94D6-E8B6A0FBB39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77D6B20-9CEE-4EED-A6CC-2CB6B48F289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825A0E6-3469-418F-9218-8B19BF0D082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35,9%</c:v>
                  </c:pt>
                  <c:pt idx="1">
                    <c:v>23,1%</c:v>
                  </c:pt>
                  <c:pt idx="2">
                    <c:v>11,1%</c:v>
                  </c:pt>
                  <c:pt idx="3">
                    <c:v>10,4%</c:v>
                  </c:pt>
                  <c:pt idx="4">
                    <c:v>10,1%</c:v>
                  </c:pt>
                  <c:pt idx="5">
                    <c:v>0,7%</c:v>
                  </c:pt>
                  <c:pt idx="6">
                    <c:v>8,7%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11664"/>
        <c:axId val="372810488"/>
      </c:barChart>
      <c:valAx>
        <c:axId val="3728104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11664"/>
        <c:crosses val="autoZero"/>
        <c:crossBetween val="between"/>
      </c:valAx>
      <c:catAx>
        <c:axId val="37281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10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94-4EE8-B796-F9ED905CBDA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94-4EE8-B796-F9ED905CB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Φύλλο1!$B$2:$B$10</c:f>
              <c:numCache>
                <c:formatCode>0.0%</c:formatCode>
                <c:ptCount val="9"/>
                <c:pt idx="0">
                  <c:v>0.55238095238095242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9.0476190476190474E-2</c:v>
                </c:pt>
                <c:pt idx="4">
                  <c:v>7.6190476190476197E-2</c:v>
                </c:pt>
                <c:pt idx="5">
                  <c:v>4.7619047619047623E-2</c:v>
                </c:pt>
                <c:pt idx="6">
                  <c:v>1.9047619047619049E-2</c:v>
                </c:pt>
                <c:pt idx="7">
                  <c:v>4.7619047619047623E-3</c:v>
                </c:pt>
                <c:pt idx="8">
                  <c:v>1.9047619047619049E-2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F0563FB-E4A9-4599-B974-B3EEA3795E1E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7EC2DA-977D-494B-BA87-2F34FC1B83E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5464220-8F28-4238-867C-FAE3CFD27C2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CB77C55-10FB-4E21-B074-32B19E90898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20819C5-612B-441F-A5AF-E0CFC3C249F8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C48-4FDD-8551-56B6A51A15A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F71C7CF-A57D-40EC-BBE3-C1949C1BD57D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C48-4FDD-8551-56B6A51A1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55,2%</c:v>
                  </c:pt>
                  <c:pt idx="1">
                    <c:v>9,5%</c:v>
                  </c:pt>
                  <c:pt idx="2">
                    <c:v>9,5%</c:v>
                  </c:pt>
                  <c:pt idx="3">
                    <c:v>9,0%</c:v>
                  </c:pt>
                  <c:pt idx="4">
                    <c:v>7,6%</c:v>
                  </c:pt>
                  <c:pt idx="5">
                    <c:v>4,8%</c:v>
                  </c:pt>
                  <c:pt idx="6">
                    <c:v>1,9%</c:v>
                  </c:pt>
                  <c:pt idx="7">
                    <c:v>0,5%</c:v>
                  </c:pt>
                  <c:pt idx="8">
                    <c:v>1,9%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1320"/>
        <c:axId val="337212496"/>
      </c:barChart>
      <c:valAx>
        <c:axId val="3372124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1320"/>
        <c:crosses val="autoZero"/>
        <c:crossBetween val="between"/>
      </c:valAx>
      <c:catAx>
        <c:axId val="337211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2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F2-4CBD-983E-AC9B3AD2F601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0.1761904761904762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F2-4CBD-983E-AC9B3AD2F60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0.5714285714285714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F2-4CBD-983E-AC9B3AD2F601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F2-4CBD-983E-AC9B3AD2F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498488"/>
        <c:axId val="340500448"/>
      </c:lineChart>
      <c:catAx>
        <c:axId val="34049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0500448"/>
        <c:crosses val="autoZero"/>
        <c:auto val="1"/>
        <c:lblAlgn val="ctr"/>
        <c:lblOffset val="300"/>
        <c:noMultiLvlLbl val="0"/>
      </c:catAx>
      <c:valAx>
        <c:axId val="3405004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049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0.52571428571428569</c:v>
                </c:pt>
                <c:pt idx="1">
                  <c:v>0.1142857142857143</c:v>
                </c:pt>
                <c:pt idx="2">
                  <c:v>8.5714285714285715E-2</c:v>
                </c:pt>
                <c:pt idx="3">
                  <c:v>0.08</c:v>
                </c:pt>
                <c:pt idx="4">
                  <c:v>0.08</c:v>
                </c:pt>
                <c:pt idx="5">
                  <c:v>6.2857142857142861E-2</c:v>
                </c:pt>
                <c:pt idx="6">
                  <c:v>5.1428571428571428E-2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5B4CC3E-C517-4473-98FF-322567EE4A5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429A20A-8838-48B7-8D40-72BC45C0323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07946DE-0335-4800-A800-B45EF89555D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EEE6F1B-6E35-4718-BB7C-D167E225256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  <c:pt idx="5">
                  <c:v>7.8571428571428584E-2</c:v>
                </c:pt>
                <c:pt idx="6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52,6%</c:v>
                  </c:pt>
                  <c:pt idx="1">
                    <c:v>11,4%</c:v>
                  </c:pt>
                  <c:pt idx="2">
                    <c:v>8,6%</c:v>
                  </c:pt>
                  <c:pt idx="3">
                    <c:v>8,0%</c:v>
                  </c:pt>
                  <c:pt idx="4">
                    <c:v>8,0%</c:v>
                  </c:pt>
                  <c:pt idx="5">
                    <c:v>6,3%</c:v>
                  </c:pt>
                  <c:pt idx="6">
                    <c:v>5,1%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4064"/>
        <c:axId val="337213672"/>
      </c:barChart>
      <c:valAx>
        <c:axId val="3372136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4064"/>
        <c:crosses val="autoZero"/>
        <c:crossBetween val="between"/>
      </c:valAx>
      <c:catAx>
        <c:axId val="33721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3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41207349081364"/>
          <c:y val="7.8746422905774729E-2"/>
          <c:w val="0.41459317585301836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1C-4367-A3F2-5002FC9F26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1C-4367-A3F2-5002FC9F2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11C-4367-A3F2-5002FC9F26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11C-4367-A3F2-5002FC9F26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11C-4367-A3F2-5002FC9F26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11C-4367-A3F2-5002FC9F26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11C-4367-A3F2-5002FC9F266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C-4367-A3F2-5002FC9F26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1C-4367-A3F2-5002FC9F26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1C-4367-A3F2-5002FC9F26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1C-4367-A3F2-5002FC9F2668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1C-4367-A3F2-5002FC9F2668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1C-4367-A3F2-5002FC9F2668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1C-4367-A3F2-5002FC9F26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1C-4367-A3F2-5002FC9F26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1C-4367-A3F2-5002FC9F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Φύλλο1!$B$2:$B$10</c:f>
              <c:numCache>
                <c:formatCode>0.00%</c:formatCode>
                <c:ptCount val="9"/>
                <c:pt idx="0">
                  <c:v>0.57699999999999996</c:v>
                </c:pt>
                <c:pt idx="1">
                  <c:v>0.193</c:v>
                </c:pt>
                <c:pt idx="2">
                  <c:v>0.105</c:v>
                </c:pt>
                <c:pt idx="3">
                  <c:v>6.0999999999999999E-2</c:v>
                </c:pt>
                <c:pt idx="4">
                  <c:v>3.2000000000000001E-2</c:v>
                </c:pt>
                <c:pt idx="5">
                  <c:v>0.02</c:v>
                </c:pt>
                <c:pt idx="6">
                  <c:v>7.0000000000000001E-3</c:v>
                </c:pt>
                <c:pt idx="7" formatCode="0.0%">
                  <c:v>2E-3</c:v>
                </c:pt>
                <c:pt idx="8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1C-4367-A3F2-5002FC9F266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1C-4367-A3F2-5002FC9F266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1C-4367-A3F2-5002FC9F266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1C-4367-A3F2-5002FC9F266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1C-4367-A3F2-5002FC9F266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11C-4367-A3F2-5002FC9F266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11C-4367-A3F2-5002FC9F266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11C-4367-A3F2-5002FC9F26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DEB927C-93A3-4B99-9F30-02AB6EE39424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C11C-4367-A3F2-5002FC9F266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A0FE2AF-B43F-4D89-92FB-1C8554204E7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11C-4367-A3F2-5002FC9F266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3C8FD6B-55DB-4AA2-8405-7CB0BD99E9C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11C-4367-A3F2-5002FC9F26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8FF6F40-5744-41E6-8216-5EBE4C56C07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11C-4367-A3F2-5002FC9F26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11C-4367-A3F2-5002FC9F26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1C-4367-A3F2-5002FC9F26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11C-4367-A3F2-5002FC9F266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EF6BC3-98FC-40A6-8480-6FE47802CB64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3FC-4FF8-8E3A-F9CFE71BF55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F2A6A8D-B732-4D68-958E-13246C77B4B5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3FC-4FF8-8E3A-F9CFE71BF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57,70%</c:v>
                  </c:pt>
                  <c:pt idx="1">
                    <c:v>19,30%</c:v>
                  </c:pt>
                  <c:pt idx="2">
                    <c:v>10,50%</c:v>
                  </c:pt>
                  <c:pt idx="3">
                    <c:v>6,10%</c:v>
                  </c:pt>
                  <c:pt idx="4">
                    <c:v>3,20%</c:v>
                  </c:pt>
                  <c:pt idx="5">
                    <c:v>2,00%</c:v>
                  </c:pt>
                  <c:pt idx="6">
                    <c:v>0,70%</c:v>
                  </c:pt>
                  <c:pt idx="7">
                    <c:v>0,2%</c:v>
                  </c:pt>
                  <c:pt idx="8">
                    <c:v>0,2%</c:v>
                  </c:pt>
                  <c:pt idx="9">
                    <c:v>99,9%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C11C-4367-A3F2-5002FC9F2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4848"/>
        <c:axId val="337210144"/>
      </c:barChart>
      <c:valAx>
        <c:axId val="33721014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337214848"/>
        <c:crosses val="autoZero"/>
        <c:crossBetween val="between"/>
      </c:valAx>
      <c:catAx>
        <c:axId val="33721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ΝΑΙ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B-4191-A384-B18736FF6081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0.32500000000000001</c:v>
                </c:pt>
                <c:pt idx="2">
                  <c:v>0.224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B-4191-A384-B18736FF608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ΌΧΙ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EB-4191-A384-B18736FF6081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0.629</c:v>
                </c:pt>
                <c:pt idx="1">
                  <c:v>0.56399999999999995</c:v>
                </c:pt>
                <c:pt idx="2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EB-4191-A384-B18736FF6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804608"/>
        <c:axId val="377745696"/>
      </c:lineChart>
      <c:catAx>
        <c:axId val="3728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77745696"/>
        <c:crosses val="autoZero"/>
        <c:auto val="1"/>
        <c:lblAlgn val="ctr"/>
        <c:lblOffset val="300"/>
        <c:noMultiLvlLbl val="0"/>
      </c:catAx>
      <c:valAx>
        <c:axId val="377745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28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0.0%</c:formatCode>
                <c:ptCount val="2"/>
                <c:pt idx="0">
                  <c:v>0.2142857142857143</c:v>
                </c:pt>
                <c:pt idx="1">
                  <c:v>0.7857142857142857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9FB-47DE-9339-457DEE8526BE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0.15338749908066401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dLbl>
              <c:idx val="2"/>
              <c:layout>
                <c:manualLayout>
                  <c:x val="-0.10972211286089238"/>
                  <c:y val="-0.14387495664060876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3549366948392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Θετική</c:v>
                </c:pt>
                <c:pt idx="1">
                  <c:v>Αρνητική</c:v>
                </c:pt>
                <c:pt idx="2">
                  <c:v>Ούτε θετική ούτε αρνητική (αυθ.)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0.57777777777777772</c:v>
                </c:pt>
                <c:pt idx="1">
                  <c:v>0.31111111111111112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72-4F76-884A-04D45EC1F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72-4F76-884A-04D45EC1F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872-4F76-884A-04D45EC1F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872-4F76-884A-04D45EC1F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872-4F76-884A-04D45EC1F9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2-4F76-884A-04D45EC1F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2-4F76-884A-04D45EC1F9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72-4F76-884A-04D45EC1F9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72-4F76-884A-04D45EC1F96A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0.481904761904762</c:v>
                </c:pt>
                <c:pt idx="1">
                  <c:v>0.26190476190476192</c:v>
                </c:pt>
                <c:pt idx="2">
                  <c:v>0.154285714285714</c:v>
                </c:pt>
                <c:pt idx="3">
                  <c:v>5.2857142857142901E-2</c:v>
                </c:pt>
                <c:pt idx="4">
                  <c:v>4.9047619047619E-2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72-4F76-884A-04D45EC1F96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72-4F76-884A-04D45EC1F96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72-4F76-884A-04D45EC1F96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72-4F76-884A-04D45EC1F96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872-4F76-884A-04D45EC1F96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872-4F76-884A-04D45EC1F9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445270B-6A39-4511-B20D-7D45AD3AD12F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872-4F76-884A-04D45EC1F96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030F6FE-CCFC-433C-84AB-6A4CD4C174C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872-4F76-884A-04D45EC1F96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25E7DC5-06D6-40AE-AF3E-7A9C4F9D600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872-4F76-884A-04D45EC1F96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B4777BD-2634-49B4-8363-EC1F73C6106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872-4F76-884A-04D45EC1F9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48,2%</c:v>
                  </c:pt>
                  <c:pt idx="1">
                    <c:v>26,2%</c:v>
                  </c:pt>
                  <c:pt idx="2">
                    <c:v>15,4%</c:v>
                  </c:pt>
                  <c:pt idx="3">
                    <c:v>5,3%</c:v>
                  </c:pt>
                  <c:pt idx="4">
                    <c:v>4,9%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5872-4F76-884A-04D45EC1F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7745304"/>
        <c:axId val="377744912"/>
      </c:barChart>
      <c:valAx>
        <c:axId val="377744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7745304"/>
        <c:crosses val="autoZero"/>
        <c:crossBetween val="between"/>
      </c:valAx>
      <c:catAx>
        <c:axId val="37774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7744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7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1033792650918686E-2"/>
                  <c:y val="-0.11621845328937068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Ιδιωτικό</c:v>
                </c:pt>
                <c:pt idx="1">
                  <c:v>Και στα δύο</c:v>
                </c:pt>
                <c:pt idx="2">
                  <c:v>Δημόσιο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0.60476190476190494</c:v>
                </c:pt>
                <c:pt idx="1">
                  <c:v>0.23809523809523811</c:v>
                </c:pt>
                <c:pt idx="2">
                  <c:v>0.157142857142857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488-47BE-9C37-A57266464483}"/>
              </c:ext>
            </c:extLst>
          </c:dPt>
          <c:dLbls>
            <c:dLbl>
              <c:idx val="0"/>
              <c:layout>
                <c:manualLayout>
                  <c:x val="5.833333333333323E-2"/>
                  <c:y val="-0.11647020299477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0.1125"/>
                  <c:y val="2.5121024175344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3.888888888888889E-2"/>
                  <c:y val="-0.12560512087672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4.1666666666666666E-3"/>
                  <c:y val="-0.134740038758665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88-47BE-9C37-A572664644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Δεν διατηρώ δεύτερο ιατρείο</c:v>
                </c:pt>
                <c:pt idx="1">
                  <c:v>Στον ίδιο νομό</c:v>
                </c:pt>
                <c:pt idx="2">
                  <c:v>ΔΓ/ΔΑ</c:v>
                </c:pt>
                <c:pt idx="3">
                  <c:v>Σε άλλο νομό της χώρας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0.71904761904761905</c:v>
                </c:pt>
                <c:pt idx="1">
                  <c:v>0.15714285714285711</c:v>
                </c:pt>
                <c:pt idx="2">
                  <c:v>9.0476190476190474E-2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E3-409F-A39A-12112AEB37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E3-409F-A39A-12112AEB37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7E3-409F-A39A-12112AEB37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7E3-409F-A39A-12112AEB373C}"/>
              </c:ext>
            </c:extLst>
          </c:dPt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0.582380952380952</c:v>
                </c:pt>
                <c:pt idx="1">
                  <c:v>0.23428571428571399</c:v>
                </c:pt>
                <c:pt idx="2">
                  <c:v>0.116190476190476</c:v>
                </c:pt>
                <c:pt idx="3">
                  <c:v>6.2380952380952398E-2</c:v>
                </c:pt>
                <c:pt idx="4">
                  <c:v>4.7619047619047623E-3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E3-409F-A39A-12112AEB37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E3-409F-A39A-12112AEB37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E3-409F-A39A-12112AEB37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E3-409F-A39A-12112AEB37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E3-409F-A39A-12112AEB37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3DC53B5-FF89-41CB-B72D-54E39E44A0E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7E3-409F-A39A-12112AEB373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C181F15-D4E1-4186-AE34-D0ACAC9E07C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7E3-409F-A39A-12112AEB373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3EF973E-6AA7-4953-9CA8-2228289A5E13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7E3-409F-A39A-12112AEB373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546CC4E-F784-4EFC-A1C1-2C3E6EFDABA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7E3-409F-A39A-12112AEB373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F2CCBD7-4526-46EB-95E0-B68F082B2440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31B-4FC5-B29E-AD3E134F6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0.11000000000000001</c:v>
                </c:pt>
                <c:pt idx="1">
                  <c:v>0.11000000000000001</c:v>
                </c:pt>
                <c:pt idx="2">
                  <c:v>0.11000000000000001</c:v>
                </c:pt>
                <c:pt idx="3">
                  <c:v>0.11000000000000001</c:v>
                </c:pt>
                <c:pt idx="4">
                  <c:v>0.11000000000000001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58,2%</c:v>
                  </c:pt>
                  <c:pt idx="1">
                    <c:v>23,4%</c:v>
                  </c:pt>
                  <c:pt idx="2">
                    <c:v>11,6%</c:v>
                  </c:pt>
                  <c:pt idx="3">
                    <c:v>6,2%</c:v>
                  </c:pt>
                  <c:pt idx="4">
                    <c:v>0,5%</c:v>
                  </c:pt>
                  <c:pt idx="5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7E3-409F-A39A-12112AEB3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0928"/>
        <c:axId val="337208968"/>
      </c:barChart>
      <c:valAx>
        <c:axId val="3372089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0928"/>
        <c:crosses val="autoZero"/>
        <c:crossBetween val="between"/>
      </c:valAx>
      <c:catAx>
        <c:axId val="337210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08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88-40FA-B8E0-94913412B0C5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0.24285714285714291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8-40FA-B8E0-94913412B0C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0.49047619047619051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88-40FA-B8E0-94913412B0C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88-40FA-B8E0-94913412B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499664"/>
        <c:axId val="340502016"/>
      </c:lineChart>
      <c:catAx>
        <c:axId val="3404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0502016"/>
        <c:crosses val="autoZero"/>
        <c:auto val="1"/>
        <c:lblAlgn val="ctr"/>
        <c:lblOffset val="300"/>
        <c:noMultiLvlLbl val="0"/>
      </c:catAx>
      <c:valAx>
        <c:axId val="3405020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04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1"/>
              <c:layout>
                <c:manualLayout>
                  <c:x val="-2.7777777777778798E-3"/>
                  <c:y val="-3.6917296085885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2916557305336885E-2"/>
                  <c:y val="-0.175847169227410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701334208223969E-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ΌΧΙ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0.51</c:v>
                </c:pt>
                <c:pt idx="1">
                  <c:v>0.47619047619047622</c:v>
                </c:pt>
                <c:pt idx="2">
                  <c:v>1.428571428571429E-2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0-496C-8BEE-2D4AF8131E48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0.377</c:v>
                </c:pt>
                <c:pt idx="1">
                  <c:v>0.22700000000000001</c:v>
                </c:pt>
                <c:pt idx="2">
                  <c:v>0.24285714285714291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0-496C-8BEE-2D4AF8131E4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0.34899999999999998</c:v>
                </c:pt>
                <c:pt idx="1">
                  <c:v>0.504</c:v>
                </c:pt>
                <c:pt idx="2">
                  <c:v>0.49047619047619051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D0-496C-8BEE-2D4AF8131E48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0-496C-8BEE-2D4AF8131E48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0.253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0-496C-8BEE-2D4AF8131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74816"/>
        <c:axId val="344479128"/>
      </c:lineChart>
      <c:catAx>
        <c:axId val="3444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4479128"/>
        <c:crosses val="autoZero"/>
        <c:auto val="1"/>
        <c:lblAlgn val="ctr"/>
        <c:lblOffset val="300"/>
        <c:noMultiLvlLbl val="0"/>
      </c:catAx>
      <c:valAx>
        <c:axId val="344479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4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50524934383202E-2"/>
          <c:y val="0.10152472777597325"/>
          <c:w val="0.96778280839895015"/>
          <c:h val="0.813621294527549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A4A8-4DB3-B75D-7E3B64DED2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A4A8-4DB3-B75D-7E3B64DED2F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A4A8-4DB3-B75D-7E3B64DED2F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A4A8-4DB3-B75D-7E3B64DED2F1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8-4DB3-B75D-7E3B64DED2F1}"/>
                </c:ext>
              </c:extLst>
            </c:dLbl>
            <c:dLbl>
              <c:idx val="2"/>
              <c:layout>
                <c:manualLayout>
                  <c:x val="-0.21644421062409855"/>
                  <c:y val="-0.12787980327866269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52469753747897"/>
                      <c:h val="0.18114354852829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A8-4DB3-B75D-7E3B64DED2F1}"/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A8-4DB3-B75D-7E3B64DED2F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θετικά, ούτε αρνητικά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0.38095238095238088</c:v>
                </c:pt>
                <c:pt idx="1">
                  <c:v>0.44285714285714278</c:v>
                </c:pt>
                <c:pt idx="2">
                  <c:v>0.119047619047619</c:v>
                </c:pt>
                <c:pt idx="3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A8-4DB3-B75D-7E3B64DED2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Αυξηθεί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F1-41D2-A0E8-749CA90F76F9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0.58899999999999997</c:v>
                </c:pt>
                <c:pt idx="1">
                  <c:v>0.57399999999999995</c:v>
                </c:pt>
                <c:pt idx="2">
                  <c:v>0.52857142857142858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1-41D2-A0E8-749CA90F76F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Μειωθεί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F1-41D2-A0E8-749CA90F76F9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0.126</c:v>
                </c:pt>
                <c:pt idx="1">
                  <c:v>8.6999999999999994E-2</c:v>
                </c:pt>
                <c:pt idx="2">
                  <c:v>0.1333333333333333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1-41D2-A0E8-749CA90F76F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Έχει μείνει ίδιος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F1-41D2-A0E8-749CA90F76F9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0.246</c:v>
                </c:pt>
                <c:pt idx="1">
                  <c:v>0.32700000000000001</c:v>
                </c:pt>
                <c:pt idx="2">
                  <c:v>0.30952380952380948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F1-41D2-A0E8-749CA90F7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73248"/>
        <c:axId val="344478736"/>
      </c:lineChart>
      <c:catAx>
        <c:axId val="3444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4478736"/>
        <c:crosses val="autoZero"/>
        <c:auto val="1"/>
        <c:lblAlgn val="ctr"/>
        <c:lblOffset val="300"/>
        <c:noMultiLvlLbl val="0"/>
      </c:catAx>
      <c:valAx>
        <c:axId val="344478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47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3:31:00.088" idx="1">
    <p:pos x="10" y="10"/>
    <p:text>Σε αυτη τη διαφάνεια δεν είχαμε δεδομενα απο το προηγουμενο ετος καθώς οι αριθμοί του 2024 είναι ιδιοι με της προγουμενης διαφάνειας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4:16:24.143" idx="4">
    <p:pos x="10" y="10"/>
    <p:text>δεν εγινε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</cdr:x>
      <cdr:y>0.63168</cdr:y>
    </cdr:from>
    <cdr:to>
      <cdr:x>0.914</cdr:x>
      <cdr:y>0.79611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72BEF5-4BD1-FD01-426E-40839AF148C3}"/>
            </a:ext>
          </a:extLst>
        </cdr:cNvPr>
        <cdr:cNvSpPr txBox="1"/>
      </cdr:nvSpPr>
      <cdr:spPr>
        <a:xfrm xmlns:a="http://schemas.openxmlformats.org/drawingml/2006/main">
          <a:off x="7443216" y="3512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3C88E-76B6-9E4B-C465-61483EA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AD5EC-1D41-EEBA-A23D-663D7DF1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05E25D-D341-E018-295D-A5FA5670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A1F693-6B75-009A-AF3A-61928089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E46A8F-A0C3-8BB4-4D7B-39AFBC7B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95FB68-0731-0307-AB40-9519CFAF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1BA7-E725-5300-5A32-82EA913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AD5A1F1-40B9-271B-FDEB-FFEE0077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B7356D-03C1-C364-C264-88999188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4AA24-DDD7-F99F-9106-333E7404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68F509-6857-9763-DC8D-28BBC59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624921-1483-EEA9-8F61-DAF31A5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9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E0022B-9C52-1B1C-D9A9-DDEE5AF3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1DB0A2-CEFE-283D-FFD2-A60073CF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B200FB-0CD5-4ABE-2088-4D646B78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2568B7-1F41-F084-F772-6D38A9E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A3A442-9509-7488-935F-FFE20B47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8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98B763-5135-98A1-D78A-9E2989EDC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D49884-DD2D-578E-CF1C-9771ACA2E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024598-D340-1DEE-05AA-7A784A9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913240-23F4-D00C-4D2E-5296FB67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8A1F2C-FE5A-8A08-6F97-5BF2B38E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2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199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2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AA898A8B-4000-41E6-A19A-E868603AE2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8121" y="6567442"/>
            <a:ext cx="1244279" cy="160579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DC9828D-DC3F-4179-934D-D86656DBD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47AB984-5151-4720-9BF8-DC54D3B13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2729E69-7716-47BB-9782-2B51384AED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F7164B3-C6A5-4757-971A-82CA78C812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6700AF5-04FD-43B8-A75C-2DBC66C81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376134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601106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99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4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45A53-9D7D-A47A-1C01-5606A5E6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B729D9-5F96-374B-35B8-749161DB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1C881D-2168-F535-1FE8-E9F4AE70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42D514-E8D2-3EB8-F532-81746901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74F418-CF21-8C28-0D3B-C3C41435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D140-62FD-AF46-05E4-E4815657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3DD18-5CF7-0E1A-96A3-882E8469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F640C-FB99-67D3-9D4F-84E0DFF1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1D9441-3F5E-5BCC-9003-519A84E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165A86-3B10-8038-82BD-5A4390E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B8658-9A88-EDE0-E671-59CE9392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722E72-B0A7-4E91-A03B-5D94C406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22982F-FE0F-7348-92D8-89267DA9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70F3A3-3C56-BED2-C9BB-5CF9C23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E17197-2CC6-D18A-8FDE-F01B30E7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07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81B7FD-0D28-D99D-7C0C-695665A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84E716-9CCA-051B-2677-7D35A075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513AED-56D2-352C-44DC-FC03890A6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0326EA-FA9E-19C1-D8CE-5EE69944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D18052-323D-BCE5-30FA-3FFE38B8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C690C4-DED5-46F1-014C-FD0C298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4150F-382F-F1A3-60BB-C4F61B81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961E53-C700-93D0-1329-53AB3A4C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CA0288-FE86-B519-D0C0-8364F62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5EA11A-5F25-95C1-3D5E-C6E1B3560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9FD8527-560D-4336-15F9-45ABB58BE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2025880-7FAC-39C9-55BC-BF652DE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1FCB5E3-18E2-4141-35E2-06EE72F9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193BE9B-860C-0358-A94E-458DFD6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5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5A5A55-4F70-B16E-2527-8C11FE5E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799A0E6-1BC5-AE4C-460C-96EEFF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0CEFFA-9F5E-CC53-57BA-328AC7AB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BD446A5-8800-BF6B-6533-821F1D9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81B02DB-755F-BEDC-FCE9-5E39C68F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0DCDBB6-BB88-6DB0-68EE-569BD9F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E6B8FA-061F-F60F-0702-0B1DFAA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8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17137E-4DA1-EC68-D80E-BF75357E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7A28FC-CAF5-6694-B2A7-FFF5E6E1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90EBF0-FF9B-87FA-FE1A-6D106C4E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36D89-1EB3-4A5F-9189-CC2B4E0E60F5}" type="datetimeFigureOut">
              <a:rPr lang="el-GR" smtClean="0"/>
              <a:t>2/4/2025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B28938-9032-90C8-5394-22EF10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65A84E-3245-EA07-A54D-7DDF2526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6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20.xls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24.xls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29.xlsx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088264" y="-6896078"/>
            <a:ext cx="12131878" cy="13767141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4391890" y="4872475"/>
            <a:ext cx="457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ΠΑΝΕΛΛΗΝΙΟΣ ΙΑΤΡΙΚΟΣ ΣΥΛΛΟΓΟΣ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ΓΙΑΤΡΟΙ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ΜΑΡΤΙΟΣ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C4F7-4194-C549-AF40-353575BF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1" y="2181329"/>
            <a:ext cx="2813050" cy="2495341"/>
          </a:xfrm>
          <a:prstGeom prst="rect">
            <a:avLst/>
          </a:prstGeom>
        </p:spPr>
      </p:pic>
      <p:grpSp>
        <p:nvGrpSpPr>
          <p:cNvPr id="10" name="Group 89">
            <a:extLst>
              <a:ext uri="{FF2B5EF4-FFF2-40B4-BE49-F238E27FC236}">
                <a16:creationId xmlns:a16="http://schemas.microsoft.com/office/drawing/2014/main" id="{6C319CED-89BD-4F0B-95DC-3E4A211CBCFD}"/>
              </a:ext>
            </a:extLst>
          </p:cNvPr>
          <p:cNvGrpSpPr>
            <a:grpSpLocks/>
          </p:cNvGrpSpPr>
          <p:nvPr/>
        </p:nvGrpSpPr>
        <p:grpSpPr bwMode="auto">
          <a:xfrm>
            <a:off x="541341" y="302076"/>
            <a:ext cx="1918970" cy="24765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C2CBF77-E759-466B-9DF2-22E33D2373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7DD5D90-2EFE-4CB4-A04B-DAD0ABA39F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D4CB937-F342-4B52-97E1-62B1C16C055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A65034E-1F35-4C68-9441-0C327063F7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4A300D6-938C-4E05-988C-F70D26608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10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10519"/>
              </p:ext>
            </p:extLst>
          </p:nvPr>
        </p:nvGraphicFramePr>
        <p:xfrm>
          <a:off x="347663" y="1423988"/>
          <a:ext cx="862488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663" y="1423988"/>
                        <a:ext cx="8624887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A396D268-8C39-483B-868A-900082474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025E79C-A20C-48B9-94F7-B5AEB8CDF9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E5CE7C3-208F-4615-B6D0-B388BC1375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A93E6BC-CD30-4E8D-AF74-477013BEF9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63F2728-A726-4E91-8A5A-3D7E29691A7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A43D9F2-231C-4EBE-8B94-54483E66C2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AED15C-AEB3-4ED8-9A00-6301A5C631CD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47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66856-B6A5-F2B3-A989-69B06BE1DBF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7D0BECFD-BFA0-4E16-98AC-EB14E5D6062F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D5801FF-8C9E-4BDB-97A0-EE4DAAE2A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07C47AD-2569-474C-A79F-BD13AA8C22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D5DEDE5-73AE-4DAA-9B4C-32179640B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4066C47-8981-48D5-B498-936ADA720F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4CE3959-8C79-4CF4-9786-EB120C485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B4E84F86-C723-41DF-8B6A-E63C13EB7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78965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9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0079ADA-D18C-B5A4-D91C-1DECC231C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9217"/>
              </p:ext>
            </p:extLst>
          </p:nvPr>
        </p:nvGraphicFramePr>
        <p:xfrm>
          <a:off x="547688" y="2111375"/>
          <a:ext cx="794813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04326" imgH="4320753" progId="Excel.Sheet.12">
                  <p:embed/>
                </p:oleObj>
              </mc:Choice>
              <mc:Fallback>
                <p:oleObj name="Worksheet" r:id="rId2" imgW="10904326" imgH="43207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688" y="2111375"/>
                        <a:ext cx="7948130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E360C463-7013-40ED-B885-0719BEAD9B4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A26FFCE-AA03-4972-8452-D60DBC1A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AA36B6-21A1-4449-AAD6-D5187B3E6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93249B1-6D7E-404A-9232-618F1BFCB5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5C60DF4-2283-48F4-822C-796EBC0CDA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4F460C3-8212-4B20-8A15-6F33615F25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B65898-A352-4417-949E-D49A10BEB74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245386C-FFF1-CDCF-9D88-80AEBF8B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71668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AD536A9-6E13-475D-ACA8-D1EA8090191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859A821-EF09-4E59-98C1-3F9BDCEDA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474C828-75C4-42D8-921D-D51E62CB3E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4A39B64-7495-40DA-82CD-392132A4B2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07CB27C-6264-4CA8-801B-160F479FED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7091F54-6063-402F-A0B5-C329AE5ED2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C5B184-9837-4C3F-81A3-2BE646498A69}"/>
              </a:ext>
            </a:extLst>
          </p:cNvPr>
          <p:cNvSpPr txBox="1"/>
          <p:nvPr/>
        </p:nvSpPr>
        <p:spPr>
          <a:xfrm>
            <a:off x="2066544" y="-137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0" u="none" strike="noStrike" dirty="0">
                <a:effectLst/>
                <a:latin typeface="+mj-lt"/>
              </a:rPr>
              <a:t>Ποιο θα λέγατε ότι είναι </a:t>
            </a:r>
            <a:r>
              <a:rPr lang="el-GR" dirty="0">
                <a:latin typeface="+mj-lt"/>
              </a:rPr>
              <a:t>το </a:t>
            </a:r>
            <a:r>
              <a:rPr lang="el-GR" i="0" u="none" strike="noStrike" dirty="0">
                <a:effectLst/>
                <a:latin typeface="+mj-lt"/>
              </a:rPr>
              <a:t>σημαντικότερο πρόβλημα που αντιμετωπίζετε;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1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/>
        </p:nvGraphicFramePr>
        <p:xfrm>
          <a:off x="0" y="2093841"/>
          <a:ext cx="9144000" cy="324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ποιους κυρίως;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</a:t>
            </a:r>
            <a:r>
              <a:rPr lang="el-GR" sz="1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ση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Όσοι δήλωσαν τις καθυστερήσεις πληρωμών ως ένα από τα </a:t>
            </a:r>
          </a:p>
          <a:p>
            <a:pPr algn="r"/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σημαντικότερα προβλήματα που αντιμετωπίζουν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14800" y="17245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</a:t>
            </a:r>
            <a:r>
              <a:rPr lang="en-US" dirty="0"/>
              <a:t>5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5029200" y="413139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531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ποιους κυρίως;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ά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: Όσοι δήλωσαν τις καθυστερήσεις πληρωμών ως ένα από τα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σημαντικότερα προβλήματα που αντιμετωπίζουν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87951" y="13590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2024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" name="Γράφημα 16">
            <a:extLst>
              <a:ext uri="{FF2B5EF4-FFF2-40B4-BE49-F238E27FC236}">
                <a16:creationId xmlns:a16="http://schemas.microsoft.com/office/drawing/2014/main" id="{6D1D4B95-2A83-4316-BE6D-7DA68FE88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25210"/>
              </p:ext>
            </p:extLst>
          </p:nvPr>
        </p:nvGraphicFramePr>
        <p:xfrm>
          <a:off x="-73151" y="1496724"/>
          <a:ext cx="9144000" cy="285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3D7778-506F-4227-B7B5-A622C9D998AA}"/>
              </a:ext>
            </a:extLst>
          </p:cNvPr>
          <p:cNvSpPr/>
          <p:nvPr/>
        </p:nvSpPr>
        <p:spPr>
          <a:xfrm>
            <a:off x="4187952" y="3982998"/>
            <a:ext cx="732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18" name="Γράφημα 3">
            <a:extLst>
              <a:ext uri="{FF2B5EF4-FFF2-40B4-BE49-F238E27FC236}">
                <a16:creationId xmlns:a16="http://schemas.microsoft.com/office/drawing/2014/main" id="{9E104D0B-B3A7-479B-935E-B39CE8956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79558"/>
              </p:ext>
            </p:extLst>
          </p:nvPr>
        </p:nvGraphicFramePr>
        <p:xfrm>
          <a:off x="73151" y="4352330"/>
          <a:ext cx="9144000" cy="237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32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9308"/>
              </p:ext>
            </p:extLst>
          </p:nvPr>
        </p:nvGraphicFramePr>
        <p:xfrm>
          <a:off x="0" y="1990846"/>
          <a:ext cx="9144000" cy="449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Ποια θα λέγατε ότι είναι τα δύο σημαντικότερα προβλήματα που αντιμετωπίζετε με τις φαρμακευτικές εταιρείες; </a:t>
            </a:r>
          </a:p>
          <a:p>
            <a:endParaRPr lang="el-GR" sz="1200" dirty="0"/>
          </a:p>
          <a:p>
            <a:r>
              <a:rPr lang="el-GR" sz="1200" b="1" dirty="0"/>
              <a:t>*Βάση όσους απάντησαν :Οι σχέσεις μου με τις φαρμακευτικές εταιρείες</a:t>
            </a:r>
          </a:p>
          <a:p>
            <a:endParaRPr lang="el-G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5029200" y="4693453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402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3289C-D8B4-1B8E-760D-D3F019CA7B4F}"/>
              </a:ext>
            </a:extLst>
          </p:cNvPr>
          <p:cNvSpPr txBox="1"/>
          <p:nvPr/>
        </p:nvSpPr>
        <p:spPr>
          <a:xfrm>
            <a:off x="2075688" y="-21829"/>
            <a:ext cx="706831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Πότε έχετε σκοπό να συνταξιοδοτηθείτε;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015E2A2D-3865-48D2-ACFD-8684A2C274F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68F8888-5AA9-4FE7-8C0B-34F3405A15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5917ED-4429-4F72-8B7D-3FD4B07FEA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94C395C-31F1-4002-B131-3BFA2EDCB9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1AE80F9-6A3A-44A1-9937-96A3923121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1E98EC2-D6CE-485E-8E4D-AB2BFFACF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94694AC9-D536-4F0B-BA98-E279B63FFA6E}"/>
              </a:ext>
            </a:extLst>
          </p:cNvPr>
          <p:cNvGraphicFramePr>
            <a:graphicFrameLocks/>
          </p:cNvGraphicFramePr>
          <p:nvPr/>
        </p:nvGraphicFramePr>
        <p:xfrm>
          <a:off x="88895" y="575035"/>
          <a:ext cx="8810008" cy="692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50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8D4084E-A0BB-C7AA-48C8-63F1FB38D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35747"/>
              </p:ext>
            </p:extLst>
          </p:nvPr>
        </p:nvGraphicFramePr>
        <p:xfrm>
          <a:off x="508442" y="1794076"/>
          <a:ext cx="8219633" cy="400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20621" imgH="4314713" progId="Excel.Sheet.12">
                  <p:embed/>
                </p:oleObj>
              </mc:Choice>
              <mc:Fallback>
                <p:oleObj name="Worksheet" r:id="rId2" imgW="12220621" imgH="4314713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70079ADA-D18C-B5A4-D91C-1DECC231C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442" y="1794076"/>
                        <a:ext cx="8219633" cy="400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9A465853-7A76-4CD1-BBD3-F7F153B3117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A51321-1B40-422D-B15D-C1AEDDE5B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B80309A-6886-42BE-AF6D-A0995908B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D6FC5E3-569F-4D17-9791-B9F29D43A2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948997-E2D4-4361-80E7-2F28FB561D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2717D0-137F-497B-82B3-30A35209E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756A92-1A73-4DC7-8220-D4CAB222A81C}"/>
              </a:ext>
            </a:extLst>
          </p:cNvPr>
          <p:cNvSpPr txBox="1"/>
          <p:nvPr/>
        </p:nvSpPr>
        <p:spPr>
          <a:xfrm>
            <a:off x="2075688" y="-21829"/>
            <a:ext cx="70683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8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πού ενημερώνεστε κυρίως για θέματα που αφορούν το επάγγελμα σας;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/>
        </p:nvGraphicFramePr>
        <p:xfrm>
          <a:off x="-61274" y="2467239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209068" y="147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2025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3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7D91F76-934E-FB41-A4FB-E98BF3CB769E}"/>
              </a:ext>
            </a:extLst>
          </p:cNvPr>
          <p:cNvSpPr/>
          <p:nvPr/>
        </p:nvSpPr>
        <p:spPr>
          <a:xfrm>
            <a:off x="1975104" y="0"/>
            <a:ext cx="7186148" cy="725816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id="{34D80601-9C78-C446-A1E1-86C6024E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1B422A-C790-6C4C-89A2-75DAADD3D81E}"/>
              </a:ext>
            </a:extLst>
          </p:cNvPr>
          <p:cNvGrpSpPr/>
          <p:nvPr/>
        </p:nvGrpSpPr>
        <p:grpSpPr>
          <a:xfrm>
            <a:off x="630707" y="1510143"/>
            <a:ext cx="7882586" cy="4870457"/>
            <a:chOff x="524435" y="1706670"/>
            <a:chExt cx="8095130" cy="42409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E89971-C103-CB43-8447-4D31683E523E}"/>
                </a:ext>
              </a:extLst>
            </p:cNvPr>
            <p:cNvGrpSpPr/>
            <p:nvPr/>
          </p:nvGrpSpPr>
          <p:grpSpPr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BA3ECAF-7627-BA45-88A6-852724155357}"/>
                  </a:ext>
                </a:extLst>
              </p:cNvPr>
              <p:cNvGrpSpPr/>
              <p:nvPr/>
            </p:nvGrpSpPr>
            <p:grpSpPr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2E204431-EF79-FB4B-BB2A-8F72E06A55D0}"/>
                    </a:ext>
                  </a:extLst>
                </p:cNvPr>
                <p:cNvSpPr/>
                <p:nvPr/>
              </p:nvSpPr>
              <p:spPr>
                <a:xfrm>
                  <a:off x="535749" y="170789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4C0037F7-5A29-644A-92A9-33919C4B5D98}"/>
                    </a:ext>
                  </a:extLst>
                </p:cNvPr>
                <p:cNvSpPr/>
                <p:nvPr/>
              </p:nvSpPr>
              <p:spPr>
                <a:xfrm>
                  <a:off x="3296566" y="170789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1CCBE-E168-CD49-96CA-BC8812887979}"/>
                  </a:ext>
                </a:extLst>
              </p:cNvPr>
              <p:cNvSpPr/>
              <p:nvPr/>
            </p:nvSpPr>
            <p:spPr>
              <a:xfrm>
                <a:off x="524436" y="1706670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7E80E7-6002-2A4D-8AA2-80441B348DA7}"/>
                  </a:ext>
                </a:extLst>
              </p:cNvPr>
              <p:cNvSpPr/>
              <p:nvPr/>
            </p:nvSpPr>
            <p:spPr>
              <a:xfrm>
                <a:off x="3645218" y="170789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479A983-F25F-034C-9579-F9CB80C6F303}"/>
                </a:ext>
              </a:extLst>
            </p:cNvPr>
            <p:cNvGrpSpPr/>
            <p:nvPr/>
          </p:nvGrpSpPr>
          <p:grpSpPr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1730D04-644D-3B41-9FD2-7EA256EDFCE1}"/>
                  </a:ext>
                </a:extLst>
              </p:cNvPr>
              <p:cNvGrpSpPr/>
              <p:nvPr/>
            </p:nvGrpSpPr>
            <p:grpSpPr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E56D0424-400D-E544-98B3-C1E964DFF775}"/>
                    </a:ext>
                  </a:extLst>
                </p:cNvPr>
                <p:cNvSpPr/>
                <p:nvPr/>
              </p:nvSpPr>
              <p:spPr>
                <a:xfrm>
                  <a:off x="534800" y="168985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EF715024-5630-C54A-B6E5-23E4F81DE36C}"/>
                    </a:ext>
                  </a:extLst>
                </p:cNvPr>
                <p:cNvSpPr/>
                <p:nvPr/>
              </p:nvSpPr>
              <p:spPr>
                <a:xfrm>
                  <a:off x="3296566" y="168985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CFDF7C-842B-974D-B43A-E623AD69F34A}"/>
                  </a:ext>
                </a:extLst>
              </p:cNvPr>
              <p:cNvSpPr/>
              <p:nvPr/>
            </p:nvSpPr>
            <p:spPr>
              <a:xfrm>
                <a:off x="524436" y="168985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14EFD2-B323-7142-B2E5-6D304BC4C219}"/>
                  </a:ext>
                </a:extLst>
              </p:cNvPr>
              <p:cNvSpPr/>
              <p:nvPr/>
            </p:nvSpPr>
            <p:spPr>
              <a:xfrm>
                <a:off x="3645218" y="1689856"/>
                <a:ext cx="4974347" cy="63201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69DE8-C776-AD44-9CBD-4C0FCD54D85C}"/>
                </a:ext>
              </a:extLst>
            </p:cNvPr>
            <p:cNvGrpSpPr/>
            <p:nvPr/>
          </p:nvGrpSpPr>
          <p:grpSpPr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20B929B-A7E0-564D-834C-C6637FF569DB}"/>
                  </a:ext>
                </a:extLst>
              </p:cNvPr>
              <p:cNvGrpSpPr/>
              <p:nvPr/>
            </p:nvGrpSpPr>
            <p:grpSpPr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C8956EA-640F-B144-86CE-679251EF6DD1}"/>
                    </a:ext>
                  </a:extLst>
                </p:cNvPr>
                <p:cNvSpPr/>
                <p:nvPr/>
              </p:nvSpPr>
              <p:spPr>
                <a:xfrm>
                  <a:off x="534800" y="1671152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5F22AB88-ED24-5F40-844A-CB6C068D3EAA}"/>
                    </a:ext>
                  </a:extLst>
                </p:cNvPr>
                <p:cNvSpPr/>
                <p:nvPr/>
              </p:nvSpPr>
              <p:spPr>
                <a:xfrm>
                  <a:off x="3296566" y="1671152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FAD286-469B-F24C-96E1-E42945191D32}"/>
                  </a:ext>
                </a:extLst>
              </p:cNvPr>
              <p:cNvSpPr/>
              <p:nvPr/>
            </p:nvSpPr>
            <p:spPr>
              <a:xfrm>
                <a:off x="524435" y="1671152"/>
                <a:ext cx="2539385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F6C308-C158-AA41-B07B-C77D2D551538}"/>
                  </a:ext>
                </a:extLst>
              </p:cNvPr>
              <p:cNvSpPr/>
              <p:nvPr/>
            </p:nvSpPr>
            <p:spPr>
              <a:xfrm>
                <a:off x="3645218" y="1671152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Τυχαία δειγματοληψία στο σύνολο της Ελληνικής επικράτειας.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C192AC9-9526-C548-9A82-3C99B1F9DA4B}"/>
                </a:ext>
              </a:extLst>
            </p:cNvPr>
            <p:cNvGrpSpPr/>
            <p:nvPr/>
          </p:nvGrpSpPr>
          <p:grpSpPr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A93954-D07A-6142-9213-E7C382226B46}"/>
                  </a:ext>
                </a:extLst>
              </p:cNvPr>
              <p:cNvGrpSpPr/>
              <p:nvPr/>
            </p:nvGrpSpPr>
            <p:grpSpPr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F555C177-F890-E647-9CF9-3E0511265CE8}"/>
                    </a:ext>
                  </a:extLst>
                </p:cNvPr>
                <p:cNvSpPr/>
                <p:nvPr/>
              </p:nvSpPr>
              <p:spPr>
                <a:xfrm>
                  <a:off x="534800" y="165045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6338394A-0639-BA44-B5BE-38028BE737DA}"/>
                    </a:ext>
                  </a:extLst>
                </p:cNvPr>
                <p:cNvSpPr/>
                <p:nvPr/>
              </p:nvSpPr>
              <p:spPr>
                <a:xfrm>
                  <a:off x="3296566" y="165045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829259-DEC7-5343-BFC8-9F108C26BF2B}"/>
                  </a:ext>
                </a:extLst>
              </p:cNvPr>
              <p:cNvSpPr/>
              <p:nvPr/>
            </p:nvSpPr>
            <p:spPr>
              <a:xfrm>
                <a:off x="524436" y="1650454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C5408-AD10-D648-8544-1BD28AA04485}"/>
                  </a:ext>
                </a:extLst>
              </p:cNvPr>
              <p:cNvSpPr/>
              <p:nvPr/>
            </p:nvSpPr>
            <p:spPr>
              <a:xfrm>
                <a:off x="3645218" y="1650454"/>
                <a:ext cx="4974347" cy="6320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7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6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 Ιατροί διαφόρων ειδικοτήτων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6BF9EA-5F97-844A-9954-D47ABF194ABA}"/>
                </a:ext>
              </a:extLst>
            </p:cNvPr>
            <p:cNvGrpSpPr/>
            <p:nvPr/>
          </p:nvGrpSpPr>
          <p:grpSpPr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B97088-6FF9-A64B-9FA8-616FDBC216BF}"/>
                  </a:ext>
                </a:extLst>
              </p:cNvPr>
              <p:cNvGrpSpPr/>
              <p:nvPr/>
            </p:nvGrpSpPr>
            <p:grpSpPr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AD64F29D-CA8E-844A-A5AC-389D99A7FC1C}"/>
                    </a:ext>
                  </a:extLst>
                </p:cNvPr>
                <p:cNvSpPr/>
                <p:nvPr/>
              </p:nvSpPr>
              <p:spPr>
                <a:xfrm>
                  <a:off x="534800" y="164217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12ACDEE1-0AFC-FA44-A8B2-5687F8BC47D6}"/>
                    </a:ext>
                  </a:extLst>
                </p:cNvPr>
                <p:cNvSpPr/>
                <p:nvPr/>
              </p:nvSpPr>
              <p:spPr>
                <a:xfrm>
                  <a:off x="3296566" y="164217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A9DFEDB-5365-0A42-B606-A6F8AFFEB471}"/>
                  </a:ext>
                </a:extLst>
              </p:cNvPr>
              <p:cNvSpPr/>
              <p:nvPr/>
            </p:nvSpPr>
            <p:spPr>
              <a:xfrm>
                <a:off x="524436" y="1642174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6989E6-E629-3D4D-87AA-631CDBC44339}"/>
                  </a:ext>
                </a:extLst>
              </p:cNvPr>
              <p:cNvSpPr/>
              <p:nvPr/>
            </p:nvSpPr>
            <p:spPr>
              <a:xfrm>
                <a:off x="3645218" y="164217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4,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2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%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3AD85F-E64F-2943-821A-0C33B5E6A99D}"/>
                </a:ext>
              </a:extLst>
            </p:cNvPr>
            <p:cNvGrpSpPr/>
            <p:nvPr/>
          </p:nvGrpSpPr>
          <p:grpSpPr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3B4D58-CCFF-6242-B5AC-F18510F513A3}"/>
                  </a:ext>
                </a:extLst>
              </p:cNvPr>
              <p:cNvGrpSpPr/>
              <p:nvPr/>
            </p:nvGrpSpPr>
            <p:grpSpPr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1933B46E-F6BE-6E49-95DE-7175E6024248}"/>
                    </a:ext>
                  </a:extLst>
                </p:cNvPr>
                <p:cNvSpPr/>
                <p:nvPr/>
              </p:nvSpPr>
              <p:spPr>
                <a:xfrm>
                  <a:off x="534800" y="162913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96C6ACCC-5381-AE4C-B5B0-530C434980F0}"/>
                    </a:ext>
                  </a:extLst>
                </p:cNvPr>
                <p:cNvSpPr/>
                <p:nvPr/>
              </p:nvSpPr>
              <p:spPr>
                <a:xfrm>
                  <a:off x="3296566" y="162913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738CA1-731B-314A-AD2C-2DA324136B8D}"/>
                  </a:ext>
                </a:extLst>
              </p:cNvPr>
              <p:cNvSpPr/>
              <p:nvPr/>
            </p:nvSpPr>
            <p:spPr>
              <a:xfrm>
                <a:off x="524436" y="162913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16E55A7-BEAF-C848-9E06-47B3CFFF7B0E}"/>
                  </a:ext>
                </a:extLst>
              </p:cNvPr>
              <p:cNvSpPr/>
              <p:nvPr/>
            </p:nvSpPr>
            <p:spPr>
              <a:xfrm>
                <a:off x="3645218" y="1629136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– 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Μαρτίου 202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5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89">
            <a:extLst>
              <a:ext uri="{FF2B5EF4-FFF2-40B4-BE49-F238E27FC236}">
                <a16:creationId xmlns:a16="http://schemas.microsoft.com/office/drawing/2014/main" id="{F8D84232-418C-457A-87CE-E2EA48EED42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D7A8E52-869E-4D53-ADDB-DB6BAB6AB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B63A6E54-ABB3-4601-A888-18481882A1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E3DC698-46FE-4428-9182-B10407097F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ABB3AA4-32F0-452E-A4F3-A6905BF495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3C3D11C-B162-4613-A2FB-73B3020FB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4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B830FA1E-4C7F-43B6-855C-47FCC763F4A6}"/>
              </a:ext>
            </a:extLst>
          </p:cNvPr>
          <p:cNvGraphicFramePr/>
          <p:nvPr/>
        </p:nvGraphicFramePr>
        <p:xfrm>
          <a:off x="101590" y="4311962"/>
          <a:ext cx="9144000" cy="229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πού ενημερώνεστε κυρίως για θέματα που αφορούν το επάγγελμα σας;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563D2-5F46-5F3D-7F16-305912E47721}"/>
              </a:ext>
            </a:extLst>
          </p:cNvPr>
          <p:cNvSpPr txBox="1"/>
          <p:nvPr/>
        </p:nvSpPr>
        <p:spPr>
          <a:xfrm>
            <a:off x="4041648" y="9275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/>
        </p:nvGraphicFramePr>
        <p:xfrm>
          <a:off x="256032" y="1327936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091940" y="387850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7532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DFBDE33-BB0F-370E-AC84-B9B34A100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00033"/>
              </p:ext>
            </p:extLst>
          </p:nvPr>
        </p:nvGraphicFramePr>
        <p:xfrm>
          <a:off x="183979" y="1307940"/>
          <a:ext cx="8751677" cy="476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75914" imgH="9532691" progId="Excel.Sheet.12">
                  <p:embed/>
                </p:oleObj>
              </mc:Choice>
              <mc:Fallback>
                <p:oleObj name="Worksheet" r:id="rId2" imgW="13875914" imgH="9532691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8D4084E-A0BB-C7AA-48C8-63F1FB38D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979" y="1307940"/>
                        <a:ext cx="8751677" cy="476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BB1664-522D-9266-CB8C-926407FCC86F}"/>
              </a:ext>
            </a:extLst>
          </p:cNvPr>
          <p:cNvSpPr txBox="1"/>
          <p:nvPr/>
        </p:nvSpPr>
        <p:spPr>
          <a:xfrm>
            <a:off x="2112264" y="-19655"/>
            <a:ext cx="703173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655F001-1D82-4269-8117-B6E6DDC11A7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5781D86-53AB-4BDA-A54F-EC5D6D745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91F6F0-7F70-4586-A054-B26A3FFDF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27B4911-11C7-49D3-94BE-6B9AD14A5F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CB7BEC2-8ADC-482D-8D0B-9890F80DC9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73F111C-568A-4C92-B43B-93F6D5C538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845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/>
        </p:nvGraphicFramePr>
        <p:xfrm>
          <a:off x="-389773" y="1800659"/>
          <a:ext cx="9144000" cy="434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091940" y="10147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51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684334"/>
              </p:ext>
            </p:extLst>
          </p:nvPr>
        </p:nvGraphicFramePr>
        <p:xfrm>
          <a:off x="-91440" y="3977773"/>
          <a:ext cx="9144000" cy="255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114800" y="9435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AD7B4334-9460-2B91-E66E-0D0AEA382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578907"/>
              </p:ext>
            </p:extLst>
          </p:nvPr>
        </p:nvGraphicFramePr>
        <p:xfrm>
          <a:off x="-22860" y="1251185"/>
          <a:ext cx="9144000" cy="263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743035-723B-7A38-D41C-7F4732EB57FC}"/>
              </a:ext>
            </a:extLst>
          </p:cNvPr>
          <p:cNvSpPr txBox="1"/>
          <p:nvPr/>
        </p:nvSpPr>
        <p:spPr>
          <a:xfrm>
            <a:off x="4091940" y="36708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3077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0FBD6-F0F9-5956-FDA3-5028A137E12A}"/>
              </a:ext>
            </a:extLst>
          </p:cNvPr>
          <p:cNvSpPr txBox="1"/>
          <p:nvPr/>
        </p:nvSpPr>
        <p:spPr>
          <a:xfrm>
            <a:off x="2039112" y="5539"/>
            <a:ext cx="7104888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4AD41310-8AFE-4910-AB75-45BDF5EA4152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5B10B79-1CE0-4EC4-8394-9F2798D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F122C11-57A1-477F-9034-8D29C68E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989A797-E2CC-4C0D-BDF3-1016217842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723309D-A314-407F-9679-C042414620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FEAFAA4-4B4B-4438-8F91-55E10A094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8F8567AA-3673-4532-B2B6-5133AF5E1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58407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11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20A368B-07E1-6FF8-A2FA-08A2D3F1F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03910"/>
              </p:ext>
            </p:extLst>
          </p:nvPr>
        </p:nvGraphicFramePr>
        <p:xfrm>
          <a:off x="508000" y="1912938"/>
          <a:ext cx="8421688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15647" imgH="4314713" progId="Excel.Sheet.12">
                  <p:embed/>
                </p:oleObj>
              </mc:Choice>
              <mc:Fallback>
                <p:oleObj name="Worksheet" r:id="rId2" imgW="11115647" imgH="43147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000" y="1912938"/>
                        <a:ext cx="8421688" cy="37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4F244F96-48D3-4230-AE49-F0EB961E5651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3A3A7F7-676C-4708-A477-37C7DF423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79ECD4-C8FB-4827-BDC2-F9B18FD431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025DA3D-FAE5-4678-BDA2-D3B616451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3D45D3B-5883-4844-99A9-E603FD6A57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3DADFF-6C3E-4860-96EE-66F4C59A1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A1D0E9-F49A-4306-AFDC-CA704D717A2A}"/>
              </a:ext>
            </a:extLst>
          </p:cNvPr>
          <p:cNvSpPr txBox="1"/>
          <p:nvPr/>
        </p:nvSpPr>
        <p:spPr>
          <a:xfrm>
            <a:off x="2048256" y="8907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37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823800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C4BBC-F749-4C2C-EE40-FDC32ED290BC}"/>
              </a:ext>
            </a:extLst>
          </p:cNvPr>
          <p:cNvSpPr txBox="1"/>
          <p:nvPr/>
        </p:nvSpPr>
        <p:spPr>
          <a:xfrm>
            <a:off x="2194560" y="8907"/>
            <a:ext cx="694944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Έχει χρειαστεί να εξυπηρετηθείτε για κάποιο θέμα σας από τον ΠΙΣ;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F01EF17-7F1C-4209-92D6-3B66EAF1AB7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106467C-60EB-4ED8-9C39-603A80604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4F94938-AD07-4A54-BC74-241881FD4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D7F5CB-B562-48CE-BACF-EC7D45B251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32D189-123F-4B61-A8C1-2DB72FF546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CDF2583-E0D3-4297-A487-19FCA7A014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799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9146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BD9071-6EE8-BB22-5C78-B2330EE7E254}"/>
              </a:ext>
            </a:extLst>
          </p:cNvPr>
          <p:cNvSpPr txBox="1"/>
          <p:nvPr/>
        </p:nvSpPr>
        <p:spPr>
          <a:xfrm>
            <a:off x="2002535" y="8907"/>
            <a:ext cx="71414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τι γνώμη διαμορφώσατε για την εξυπηρέτηση σας; (Βάση: όσοι εξυπηρετήθηκαν)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1FCA3A34-3EA7-434A-BABE-DAE18E45A98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8144F0-CB84-4878-B273-C6B55BD187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83EDEA5-B544-434A-9D8C-BC9B01DAEB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30CAD10-FF40-4DD1-990C-6F32CE15601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51229F4-505E-47C2-ACDA-C52C89F08A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63FACA3-B149-4DBE-A860-6DEB906ABA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5000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138F4-6D6C-4412-AC98-9760A1BA094C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5768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ΣΤΟΙΧΕΙΑ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7687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ΔΗΜΟΓΡΑΦΙΚΑ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68E1C56-E29F-5540-B38B-AB489897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id="{7543D2CF-D9C1-A093-334D-FB4E1413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57527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36393A-3280-65AD-D416-1A38FD99E014}"/>
              </a:ext>
            </a:extLst>
          </p:cNvPr>
          <p:cNvSpPr txBox="1"/>
          <p:nvPr/>
        </p:nvSpPr>
        <p:spPr>
          <a:xfrm>
            <a:off x="2048256" y="1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Πόσα χρόνια εργάζεστε;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601298DC-66F7-4FA1-A84D-EC3DA08E6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7448796-6723-4B49-B6BE-E52F4A454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0764DC4-14D4-4A27-818C-AECC4EF86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E8BA85-23C7-4433-95CA-6A539B50F9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62C98E-B4D3-42B3-9F8A-DC3AB541AE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2A52B2-8B81-42E8-AAA2-B827B1C53E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145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4758436" cy="55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9D5A8-962E-6B0C-3CDA-8FDE72FF7014}"/>
              </a:ext>
            </a:extLst>
          </p:cNvPr>
          <p:cNvSpPr txBox="1"/>
          <p:nvPr/>
        </p:nvSpPr>
        <p:spPr>
          <a:xfrm>
            <a:off x="2075688" y="8907"/>
            <a:ext cx="70556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85AEE9CC-A6C1-4A9A-BFDC-352C76EE6B7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3CA2B1-3A89-43AA-A7B1-1BE09892A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54F18AC-46C3-4381-86C3-9266A3E628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FBFD7B0-0FA4-46C0-8469-129131FFAF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0109251-4881-49F3-BB15-C3E2297603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A68DE13-3410-4696-8C06-FF0BBDA5D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9899A44F-21B1-4CFF-A838-B8ACD5306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640913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99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66501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41D1F-2422-B1D5-D358-F07689C84D8A}"/>
              </a:ext>
            </a:extLst>
          </p:cNvPr>
          <p:cNvSpPr txBox="1"/>
          <p:nvPr/>
        </p:nvSpPr>
        <p:spPr>
          <a:xfrm>
            <a:off x="2013882" y="-6264"/>
            <a:ext cx="711741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Εργάζεστε στο Δημόσιο ή Ιδιωτικό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76BC1552-223E-4662-BD13-02EA6B82545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CF27F46-E980-4935-9B30-0003675AB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0E45DE8-7CF3-488A-928D-B0CC13568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C562D76-5D2B-4185-9356-72FAE4422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4C2B0F3-BF25-4B74-AD76-7901BAC2DC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DC03DD3-BCB3-4F17-A74F-0184480F0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371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682080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3E4E3-52F8-764F-A6E9-5710E2188FD1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Εάν είστε αυτοαπασχολούμενος, διατηρείτε και δεύτερο  ιατρείο;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BF645E19-244A-4516-A49F-5A59AE0B349B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BEB8602-47C1-474D-8E3C-42287F5DC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FBCF11E-1F77-44B7-8B09-9FA632B35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02249F4-672F-4E3C-BBE3-F92DEE7F476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BAC2AC9-726F-46A1-B109-D960A138D2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CC65DAD-AF32-46E6-A5F2-E8CD40DE7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3160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F4F67BC-814C-BE32-8B0E-7C91FEC48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2702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EA25CE-9E91-0D7F-A885-2C084CF75460}"/>
              </a:ext>
            </a:extLst>
          </p:cNvPr>
          <p:cNvSpPr txBox="1"/>
          <p:nvPr/>
        </p:nvSpPr>
        <p:spPr>
          <a:xfrm>
            <a:off x="1998522" y="7461"/>
            <a:ext cx="7132777" cy="6492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ειδίκευσή σας είναι σε ποιον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58E1196E-194A-45E2-88D2-89FD06A9BF3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BCE8D7C-69C9-4C01-9C40-6062C38C4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BA8D90C-3A26-462D-8BA6-E7784DFC1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B6BC626-ABB5-4697-89EF-0B5838115C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D09F48-765F-45BF-B9CF-2D44FEE8AB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BAACDB9-5647-4E68-BFCA-DA7EC09C48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624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372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A58DE-B1D1-A1C6-771B-EEC1B1797BE7}"/>
              </a:ext>
            </a:extLst>
          </p:cNvPr>
          <p:cNvSpPr txBox="1"/>
          <p:nvPr/>
        </p:nvSpPr>
        <p:spPr>
          <a:xfrm>
            <a:off x="2057400" y="-3817"/>
            <a:ext cx="70866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κάτοχος κάποιου ακαδημαϊκού τίτλου από το εξωτερικό;</a:t>
            </a: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DD17E232-24B9-4587-80EC-F14299E55A2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8253D2A-C654-46CB-AE53-32E55A7ED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E29AA9D-F6B6-4B15-A18E-519666EC2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C49A259-DA8A-4D0C-8349-DF53A6D69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E441D5E-9F24-4C9B-86DE-70987D952F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C47E4FA-DFEE-413E-B521-EEA38ED517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40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655F8-66ED-935C-ED27-3910CDC53DAB}"/>
              </a:ext>
            </a:extLst>
          </p:cNvPr>
          <p:cNvSpPr txBox="1"/>
          <p:nvPr/>
        </p:nvSpPr>
        <p:spPr>
          <a:xfrm>
            <a:off x="2203704" y="1"/>
            <a:ext cx="694029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Πως αξιολογείτε γενικά το σύστημα υγείας της χώρας;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1C0014D-D94E-4993-93EE-85CE0517A913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33063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25FC0D4-B32E-49CE-B242-9FA44DF76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38867E4-217B-4C69-AAC3-3500DD888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3DBF434-FF2B-4124-918F-179BAD554D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5FC1060-E3D6-4D56-82B4-B454438747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8137AD6-5835-4A65-81F1-5B8BAEC48C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E3FEC1A3-1188-4C5D-B9F9-D28E89EAC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9818"/>
              </p:ext>
            </p:extLst>
          </p:nvPr>
        </p:nvGraphicFramePr>
        <p:xfrm>
          <a:off x="136525" y="1377950"/>
          <a:ext cx="888015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E3FEC1A3-1188-4C5D-B9F9-D28E89EAC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5" y="1377950"/>
                        <a:ext cx="8880153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4A1EA-7A03-ED1A-F158-F83807906937}"/>
              </a:ext>
            </a:extLst>
          </p:cNvPr>
          <p:cNvSpPr txBox="1"/>
          <p:nvPr/>
        </p:nvSpPr>
        <p:spPr>
          <a:xfrm>
            <a:off x="2075688" y="0"/>
            <a:ext cx="70556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149C3399-DBBA-4FBE-B518-76E23ADD551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DD60B9A-F424-4AAF-BA86-4D37CF39F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C4BB98-C0E4-4194-9CBE-8283748090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F31B59-A9F5-4018-972D-276551BA06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49397E2-82F8-4596-ADB9-6FE7554DEF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F4C7460-C45D-4676-9BE8-0FDCB59A6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677238F0-F46E-450E-9CED-A4FD74F4D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98062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76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/>
        </p:nvGraphicFramePr>
        <p:xfrm>
          <a:off x="-213868" y="1296921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C52EB8-C3C8-BE2D-1A2D-D581C3BB5580}"/>
              </a:ext>
            </a:extLst>
          </p:cNvPr>
          <p:cNvSpPr txBox="1"/>
          <p:nvPr/>
        </p:nvSpPr>
        <p:spPr>
          <a:xfrm>
            <a:off x="2066543" y="0"/>
            <a:ext cx="7064757" cy="9331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 τελευταία χρόνια έχουν γίνει αρκετές αλλαγές στη νομοθεσία για την υγεία. Τις αντιμετωπίζετε;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E5FB6EED-C147-4715-8339-77218E31A07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216734-3247-4447-BBE6-2488658EE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13AC99B-A1E4-40B2-9BE2-A500408E0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43FD51-6B58-4692-B342-F80C3C4EEE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52CFE33-BAC9-412C-8B11-02B651B070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7AD37CE-4CCA-406F-9146-0C7359A99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5568938-7338-4F66-8F52-EB560EA25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05028"/>
              </p:ext>
            </p:extLst>
          </p:nvPr>
        </p:nvGraphicFramePr>
        <p:xfrm>
          <a:off x="357189" y="1377950"/>
          <a:ext cx="8774112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106210" imgH="7820062" progId="Excel.Sheet.12">
                  <p:embed/>
                </p:oleObj>
              </mc:Choice>
              <mc:Fallback>
                <p:oleObj name="Worksheet" r:id="rId3" imgW="12106210" imgH="7820062" progId="Excel.Sheet.12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5568938-7338-4F66-8F52-EB560EA25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9" y="1377950"/>
                        <a:ext cx="8774112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2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/>
        </p:nvGraphicFramePr>
        <p:xfrm>
          <a:off x="4572000" y="1380744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9">
            <a:extLst>
              <a:ext uri="{FF2B5EF4-FFF2-40B4-BE49-F238E27FC236}">
                <a16:creationId xmlns:a16="http://schemas.microsoft.com/office/drawing/2014/main" id="{A97F56C7-5DF0-4AE4-A127-61D245A94B5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ED2F77F-28CC-47AC-9511-B7CE63652E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D319F55-4DC9-4793-A9F6-336F15C68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B16B67-6C4F-426B-948E-89DE608A1C0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A408A75-A5D5-42EA-922F-3E036710AF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0B09247-A04D-4E7B-9656-9E12E1EE9E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F3D5305F-4AE7-42DE-920D-0DD7709E1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116831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5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8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64695"/>
              </p:ext>
            </p:extLst>
          </p:nvPr>
        </p:nvGraphicFramePr>
        <p:xfrm>
          <a:off x="136526" y="1377950"/>
          <a:ext cx="889172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6" y="1377950"/>
                        <a:ext cx="8891728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1095941-0BFB-46CA-AF8C-057B6C6A178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F0274EE-4837-42B1-9F1C-19F00A95C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E0595B3-91F4-4B48-A257-8197A820BE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7262819-A6ED-4768-A730-7039074E6D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49C4D72-F209-41E3-B546-F6BAD8052E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5A387A-B794-40B3-A853-DA1E37DBBD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A87025-1D94-4848-85C5-BEBEF8C5966D}"/>
              </a:ext>
            </a:extLst>
          </p:cNvPr>
          <p:cNvSpPr txBox="1"/>
          <p:nvPr/>
        </p:nvSpPr>
        <p:spPr>
          <a:xfrm>
            <a:off x="2052828" y="0"/>
            <a:ext cx="7078472" cy="646331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7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574669"/>
              </p:ext>
            </p:extLst>
          </p:nvPr>
        </p:nvGraphicFramePr>
        <p:xfrm>
          <a:off x="2927023" y="1226057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14DA207F-697A-4976-95BD-68D2762F48D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8294D7-44B4-4A9F-9B55-4D69AF8D9B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F88B2A2-76A3-4442-8040-4167DC768E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730483-1722-4020-9D0C-1F081FA6CA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4ACF90-A227-492D-97F3-E08E9F6130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DD74325-6414-4ECC-8D83-6793CC93D6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Γράφημα 3">
            <a:extLst>
              <a:ext uri="{FF2B5EF4-FFF2-40B4-BE49-F238E27FC236}">
                <a16:creationId xmlns:a16="http://schemas.microsoft.com/office/drawing/2014/main" id="{CB22E15D-AD1C-4D53-975D-2A73F5FDC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52061"/>
              </p:ext>
            </p:extLst>
          </p:nvPr>
        </p:nvGraphicFramePr>
        <p:xfrm>
          <a:off x="796534" y="1248281"/>
          <a:ext cx="6947555" cy="55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7478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4.xml><?xml version="1.0" encoding="utf-8"?>
<a:theme xmlns:a="http://schemas.openxmlformats.org/drawingml/2006/main" name="2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8232</TotalTime>
  <Words>542</Words>
  <Application>Microsoft Office PowerPoint</Application>
  <PresentationFormat>Προβολή στην οθόνη (4:3)</PresentationFormat>
  <Paragraphs>109</Paragraphs>
  <Slides>33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Century Gothic</vt:lpstr>
      <vt:lpstr>Theme_temp</vt:lpstr>
      <vt:lpstr>Θέμα του Office</vt:lpstr>
      <vt:lpstr>1_Theme_temp</vt:lpstr>
      <vt:lpstr>2_Theme_temp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ΠΙΣ ΓΡΑΜΜΑΤΕΙΑ Δ.Σ.</cp:lastModifiedBy>
  <cp:revision>329</cp:revision>
  <dcterms:created xsi:type="dcterms:W3CDTF">2019-10-01T11:04:34Z</dcterms:created>
  <dcterms:modified xsi:type="dcterms:W3CDTF">2025-04-02T11:05:40Z</dcterms:modified>
</cp:coreProperties>
</file>