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</p:sldMasterIdLst>
  <p:notesMasterIdLst>
    <p:notesMasterId r:id="rId42"/>
  </p:notesMasterIdLst>
  <p:sldIdLst>
    <p:sldId id="256" r:id="rId2"/>
    <p:sldId id="751" r:id="rId3"/>
    <p:sldId id="304" r:id="rId4"/>
    <p:sldId id="909" r:id="rId5"/>
    <p:sldId id="813" r:id="rId6"/>
    <p:sldId id="910" r:id="rId7"/>
    <p:sldId id="833" r:id="rId8"/>
    <p:sldId id="911" r:id="rId9"/>
    <p:sldId id="934" r:id="rId10"/>
    <p:sldId id="912" r:id="rId11"/>
    <p:sldId id="871" r:id="rId12"/>
    <p:sldId id="913" r:id="rId13"/>
    <p:sldId id="872" r:id="rId14"/>
    <p:sldId id="914" r:id="rId15"/>
    <p:sldId id="873" r:id="rId16"/>
    <p:sldId id="915" r:id="rId17"/>
    <p:sldId id="908" r:id="rId18"/>
    <p:sldId id="916" r:id="rId19"/>
    <p:sldId id="874" r:id="rId20"/>
    <p:sldId id="917" r:id="rId21"/>
    <p:sldId id="875" r:id="rId22"/>
    <p:sldId id="918" r:id="rId23"/>
    <p:sldId id="919" r:id="rId24"/>
    <p:sldId id="920" r:id="rId25"/>
    <p:sldId id="921" r:id="rId26"/>
    <p:sldId id="922" r:id="rId27"/>
    <p:sldId id="924" r:id="rId28"/>
    <p:sldId id="925" r:id="rId29"/>
    <p:sldId id="926" r:id="rId30"/>
    <p:sldId id="927" r:id="rId31"/>
    <p:sldId id="928" r:id="rId32"/>
    <p:sldId id="414" r:id="rId33"/>
    <p:sldId id="415" r:id="rId34"/>
    <p:sldId id="394" r:id="rId35"/>
    <p:sldId id="931" r:id="rId36"/>
    <p:sldId id="930" r:id="rId37"/>
    <p:sldId id="933" r:id="rId38"/>
    <p:sldId id="932" r:id="rId39"/>
    <p:sldId id="352" r:id="rId40"/>
    <p:sldId id="92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8C"/>
    <a:srgbClr val="DD7433"/>
    <a:srgbClr val="E27B2E"/>
    <a:srgbClr val="78253F"/>
    <a:srgbClr val="023C38"/>
    <a:srgbClr val="521B93"/>
    <a:srgbClr val="02302D"/>
    <a:srgbClr val="E28C2E"/>
    <a:srgbClr val="E3952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5388" autoAdjust="0"/>
  </p:normalViewPr>
  <p:slideViewPr>
    <p:cSldViewPr snapToGrid="0">
      <p:cViewPr varScale="1">
        <p:scale>
          <a:sx n="58" d="100"/>
          <a:sy n="58" d="100"/>
        </p:scale>
        <p:origin x="11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AF8C-6B49-A190-CEB6CDB9B78D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AF8C-6B49-A190-CEB6CDB9B78D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AF8C-6B49-A190-CEB6CDB9B78D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AF8C-6B49-A190-CEB6CDB9B78D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AF8C-6B49-A190-CEB6CDB9B78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8C-6B49-A190-CEB6CDB9B78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8C-6B49-A190-CEB6CDB9B78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8C-6B49-A190-CEB6CDB9B78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F8C-6B49-A190-CEB6CDB9B78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F8C-6B49-A190-CEB6CDB9B7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Final!$D$33:$D$36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Final!$E$33:$E$36</c:f>
              <c:numCache>
                <c:formatCode>0.0%</c:formatCode>
                <c:ptCount val="4"/>
                <c:pt idx="0">
                  <c:v>0.2191011235955056</c:v>
                </c:pt>
                <c:pt idx="1">
                  <c:v>0.29588014981273408</c:v>
                </c:pt>
                <c:pt idx="2">
                  <c:v>0.48127340823970038</c:v>
                </c:pt>
                <c:pt idx="3">
                  <c:v>3.7453183520599251E-3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8C-6B49-A190-CEB6CDB9B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5066800"/>
        <c:axId val="381315272"/>
      </c:barChart>
      <c:catAx>
        <c:axId val="375066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15272"/>
        <c:crosses val="autoZero"/>
        <c:auto val="1"/>
        <c:lblAlgn val="ctr"/>
        <c:lblOffset val="100"/>
        <c:noMultiLvlLbl val="0"/>
      </c:catAx>
      <c:valAx>
        <c:axId val="3813152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6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52930154753825"/>
          <c:y val="0.05"/>
          <c:w val="0.60047067795255094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6884-4442-91AF-2B0C92A8B28F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6884-4442-91AF-2B0C92A8B28F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6884-4442-91AF-2B0C92A8B28F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6884-4442-91AF-2B0C92A8B28F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6884-4442-91AF-2B0C92A8B2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84-4442-91AF-2B0C92A8B28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84-4442-91AF-2B0C92A8B28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84-4442-91AF-2B0C92A8B28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84-4442-91AF-2B0C92A8B28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84-4442-91AF-2B0C92A8B2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Final!$D$201:$D$204</c:f>
              <c:strCache>
                <c:ptCount val="4"/>
                <c:pt idx="0">
                  <c:v>Έχει βελτιωθεί</c:v>
                </c:pt>
                <c:pt idx="1">
                  <c:v>Ούτε βελτιώθηκε, ούτε χειροτέρευσε (αυθ.)</c:v>
                </c:pt>
                <c:pt idx="2">
                  <c:v>Έχει χειροτερεύσει</c:v>
                </c:pt>
                <c:pt idx="3">
                  <c:v>ΔΓ/ΔΑ</c:v>
                </c:pt>
              </c:strCache>
            </c:strRef>
          </c:cat>
          <c:val>
            <c:numRef>
              <c:f>Final!$E$201:$E$204</c:f>
              <c:numCache>
                <c:formatCode>0.0%</c:formatCode>
                <c:ptCount val="4"/>
                <c:pt idx="0">
                  <c:v>0.174812030075188</c:v>
                </c:pt>
                <c:pt idx="1">
                  <c:v>0.25</c:v>
                </c:pt>
                <c:pt idx="2">
                  <c:v>0.54699248120300747</c:v>
                </c:pt>
                <c:pt idx="3">
                  <c:v>2.819548872180451E-2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84-4442-91AF-2B0C92A8B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6248"/>
        <c:axId val="384407232"/>
      </c:barChart>
      <c:catAx>
        <c:axId val="384416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7232"/>
        <c:crosses val="autoZero"/>
        <c:auto val="1"/>
        <c:lblAlgn val="ctr"/>
        <c:lblOffset val="100"/>
        <c:noMultiLvlLbl val="0"/>
      </c:catAx>
      <c:valAx>
        <c:axId val="3844072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6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B70D-8B4B-866E-55F7C9997251}"/>
              </c:ext>
            </c:extLst>
          </c:dPt>
          <c:dPt>
            <c:idx val="1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B70D-8B4B-866E-55F7C9997251}"/>
              </c:ext>
            </c:extLst>
          </c:dPt>
          <c:dPt>
            <c:idx val="2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B70D-8B4B-866E-55F7C9997251}"/>
              </c:ext>
            </c:extLst>
          </c:dPt>
          <c:dPt>
            <c:idx val="3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B70D-8B4B-866E-55F7C9997251}"/>
              </c:ext>
            </c:extLst>
          </c:dPt>
          <c:dPt>
            <c:idx val="4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B70D-8B4B-866E-55F7C999725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D-8B4B-866E-55F7C9997251}"/>
                </c:ext>
              </c:extLst>
            </c:dLbl>
            <c:dLbl>
              <c:idx val="1"/>
              <c:layout>
                <c:manualLayout>
                  <c:x val="9.1954399998360012E-2"/>
                  <c:y val="0.20640096357818286"/>
                </c:manualLayout>
              </c:layout>
              <c:spPr/>
              <c:txPr>
                <a:bodyPr rot="2400000"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0D-8B4B-866E-55F7C9997251}"/>
                </c:ext>
              </c:extLst>
            </c:dLbl>
            <c:dLbl>
              <c:idx val="2"/>
              <c:layout>
                <c:manualLayout>
                  <c:x val="-2.2183363502368764E-3"/>
                  <c:y val="-3.9763779527559372E-3"/>
                </c:manualLayout>
              </c:layout>
              <c:spPr>
                <a:solidFill>
                  <a:srgbClr val="7B241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D-8B4B-866E-55F7C9997251}"/>
                </c:ext>
              </c:extLst>
            </c:dLbl>
            <c:dLbl>
              <c:idx val="3"/>
              <c:layout>
                <c:manualLayout>
                  <c:x val="1.7388188361380553E-2"/>
                  <c:y val="8.549059792183511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D-8B4B-866E-55F7C9997251}"/>
                </c:ext>
              </c:extLst>
            </c:dLbl>
            <c:dLbl>
              <c:idx val="4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0D-8B4B-866E-55F7C999725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Final!$D$213:$D$216</c:f>
              <c:strCache>
                <c:ptCount val="4"/>
                <c:pt idx="0">
                  <c:v>Έχει αυξηθεί</c:v>
                </c:pt>
                <c:pt idx="1">
                  <c:v>Έχει μείνει ίδιο</c:v>
                </c:pt>
                <c:pt idx="2">
                  <c:v>Έχει ελαττωθεί</c:v>
                </c:pt>
                <c:pt idx="3">
                  <c:v>ΔΓ/ΔΑ</c:v>
                </c:pt>
              </c:strCache>
            </c:strRef>
          </c:cat>
          <c:val>
            <c:numRef>
              <c:f>Final!$E$213:$E$216</c:f>
              <c:numCache>
                <c:formatCode>0.0%</c:formatCode>
                <c:ptCount val="4"/>
                <c:pt idx="0">
                  <c:v>0.83489681050656661</c:v>
                </c:pt>
                <c:pt idx="1">
                  <c:v>0.1181988742964353</c:v>
                </c:pt>
                <c:pt idx="2">
                  <c:v>9.3808630393996256E-3</c:v>
                </c:pt>
                <c:pt idx="3">
                  <c:v>3.7523452157598502E-2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0D-8B4B-866E-55F7C9997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"/>
          <c:y val="0.2"/>
          <c:w val="0.45"/>
          <c:h val="0.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Final!$G$344</c:f>
              <c:strCache>
                <c:ptCount val="1"/>
                <c:pt idx="0">
                  <c:v>ΘΕΤΙΚΗ / ΜΑΛΛΟΝ ΘΕΤΙΚΗ</c:v>
                </c:pt>
              </c:strCache>
            </c:strRef>
          </c:tx>
          <c:spPr>
            <a:solidFill>
              <a:srgbClr val="154360"/>
            </a:solidFill>
          </c:spPr>
          <c:invertIfNegative val="0"/>
          <c:dLbls>
            <c:spPr>
              <a:solidFill>
                <a:srgbClr val="154360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Final!$G$345:$G$354</c:f>
              <c:numCache>
                <c:formatCode>0.0%</c:formatCode>
                <c:ptCount val="10"/>
                <c:pt idx="0">
                  <c:v>0.93045112781954886</c:v>
                </c:pt>
                <c:pt idx="1">
                  <c:v>0.61278195488721809</c:v>
                </c:pt>
                <c:pt idx="2">
                  <c:v>0.62075471698113205</c:v>
                </c:pt>
                <c:pt idx="3">
                  <c:v>0.81954887218045114</c:v>
                </c:pt>
                <c:pt idx="4">
                  <c:v>0.58945386064030136</c:v>
                </c:pt>
                <c:pt idx="5">
                  <c:v>0.97932330827067671</c:v>
                </c:pt>
                <c:pt idx="6">
                  <c:v>0.94172932330827064</c:v>
                </c:pt>
                <c:pt idx="7">
                  <c:v>0.70168855534709196</c:v>
                </c:pt>
                <c:pt idx="8">
                  <c:v>0.80602636534839922</c:v>
                </c:pt>
                <c:pt idx="9">
                  <c:v>0.83302063789868663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A-E044-B507-BA89303920C0}"/>
            </c:ext>
          </c:extLst>
        </c:ser>
        <c:ser>
          <c:idx val="1"/>
          <c:order val="1"/>
          <c:tx>
            <c:strRef>
              <c:f>Final!$H$344</c:f>
              <c:strCache>
                <c:ptCount val="1"/>
                <c:pt idx="0">
                  <c:v>ΑΡΝΗΤΙΚΗ / ΜΑΛΛΟΝ ΑΡΝΗΤΙΚΗ</c:v>
                </c:pt>
              </c:strCache>
            </c:strRef>
          </c:tx>
          <c:spPr>
            <a:solidFill>
              <a:srgbClr val="7B241C"/>
            </a:solidFill>
          </c:spPr>
          <c:invertIfNegative val="0"/>
          <c:dLbls>
            <c:dLbl>
              <c:idx val="0"/>
              <c:layout>
                <c:manualLayout>
                  <c:x val="-3.6448841447539702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A-E044-B507-BA89303920C0}"/>
                </c:ext>
              </c:extLst>
            </c:dLbl>
            <c:dLbl>
              <c:idx val="5"/>
              <c:layout>
                <c:manualLayout>
                  <c:x val="-4.790419161676647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A-E044-B507-BA89303920C0}"/>
                </c:ext>
              </c:extLst>
            </c:dLbl>
            <c:dLbl>
              <c:idx val="6"/>
              <c:layout>
                <c:manualLayout>
                  <c:x val="-3.332465503775074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A-E044-B507-BA89303920C0}"/>
                </c:ext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A-E044-B507-BA89303920C0}"/>
                </c:ext>
              </c:extLst>
            </c:dLbl>
            <c:spPr>
              <a:solidFill>
                <a:srgbClr val="7B241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Final!$H$345:$H$354</c:f>
              <c:numCache>
                <c:formatCode>0.0%</c:formatCode>
                <c:ptCount val="10"/>
                <c:pt idx="0">
                  <c:v>5.4511278195488719E-2</c:v>
                </c:pt>
                <c:pt idx="1">
                  <c:v>0.26503759398496241</c:v>
                </c:pt>
                <c:pt idx="2">
                  <c:v>0.27735849056603767</c:v>
                </c:pt>
                <c:pt idx="3">
                  <c:v>0.13533834586466159</c:v>
                </c:pt>
                <c:pt idx="4">
                  <c:v>0.24858757062146891</c:v>
                </c:pt>
                <c:pt idx="5">
                  <c:v>1.503759398496241E-2</c:v>
                </c:pt>
                <c:pt idx="6">
                  <c:v>3.7593984962406013E-2</c:v>
                </c:pt>
                <c:pt idx="7">
                  <c:v>0.28330206378986872</c:v>
                </c:pt>
                <c:pt idx="8">
                  <c:v>0.1242937853107345</c:v>
                </c:pt>
                <c:pt idx="9">
                  <c:v>0.13320825515947471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6A-E044-B507-BA89303920C0}"/>
            </c:ext>
          </c:extLst>
        </c:ser>
        <c:ser>
          <c:idx val="2"/>
          <c:order val="2"/>
          <c:tx>
            <c:strRef>
              <c:f>Final!$I$344</c:f>
              <c:strCache>
                <c:ptCount val="1"/>
                <c:pt idx="0">
                  <c:v>ΔΕΝ ΕΧΩ ΓΝΩΜΗ</c:v>
                </c:pt>
              </c:strCache>
            </c:strRef>
          </c:tx>
          <c:spPr>
            <a:solidFill>
              <a:srgbClr val="515A5A"/>
            </a:solidFill>
          </c:spPr>
          <c:invertIfNegative val="0"/>
          <c:dLbls>
            <c:dLbl>
              <c:idx val="0"/>
              <c:layout>
                <c:manualLayout>
                  <c:x val="-1.0413954699297057E-2"/>
                  <c:y val="4.18564418893807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A-E044-B507-BA89303920C0}"/>
                </c:ext>
              </c:extLst>
            </c:dLbl>
            <c:dLbl>
              <c:idx val="5"/>
              <c:layout>
                <c:manualLayout>
                  <c:x val="-1.3538141109086329E-2"/>
                  <c:y val="-2.2829252507820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A-E044-B507-BA89303920C0}"/>
                </c:ext>
              </c:extLst>
            </c:dLbl>
            <c:dLbl>
              <c:idx val="6"/>
              <c:layout>
                <c:manualLayout>
                  <c:x val="-5.2069773496486822E-3"/>
                  <c:y val="-2.283105022830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A-E044-B507-BA89303920C0}"/>
                </c:ext>
              </c:extLst>
            </c:dLbl>
            <c:dLbl>
              <c:idx val="7"/>
              <c:layout>
                <c:manualLayout>
                  <c:x val="-1.249674563915662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A-E044-B507-BA89303920C0}"/>
                </c:ext>
              </c:extLst>
            </c:dLbl>
            <c:spPr>
              <a:solidFill>
                <a:srgbClr val="515A5A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Final!$I$345:$I$354</c:f>
              <c:numCache>
                <c:formatCode>0.0%</c:formatCode>
                <c:ptCount val="10"/>
                <c:pt idx="0">
                  <c:v>1.3157894736842099E-2</c:v>
                </c:pt>
                <c:pt idx="1">
                  <c:v>0.1090225563909774</c:v>
                </c:pt>
                <c:pt idx="2">
                  <c:v>8.1132075471698109E-2</c:v>
                </c:pt>
                <c:pt idx="3">
                  <c:v>4.3233082706766908E-2</c:v>
                </c:pt>
                <c:pt idx="4">
                  <c:v>0.14124293785310729</c:v>
                </c:pt>
                <c:pt idx="5">
                  <c:v>3.7593984962406009E-3</c:v>
                </c:pt>
                <c:pt idx="6">
                  <c:v>1.879699248120301E-2</c:v>
                </c:pt>
                <c:pt idx="7">
                  <c:v>1.125703564727955E-2</c:v>
                </c:pt>
                <c:pt idx="8">
                  <c:v>6.4030131826741998E-2</c:v>
                </c:pt>
                <c:pt idx="9">
                  <c:v>2.6266416510318951E-2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6A-E044-B507-BA89303920C0}"/>
            </c:ext>
          </c:extLst>
        </c:ser>
        <c:ser>
          <c:idx val="3"/>
          <c:order val="3"/>
          <c:tx>
            <c:strRef>
              <c:f>Final!$J$344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rgbClr val="212F3C"/>
            </a:solidFill>
          </c:spPr>
          <c:invertIfNegative val="0"/>
          <c:dLbls>
            <c:spPr>
              <a:solidFill>
                <a:srgbClr val="212F3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Final!$J$345:$J$354</c:f>
              <c:numCache>
                <c:formatCode>0.0%</c:formatCode>
                <c:ptCount val="10"/>
                <c:pt idx="0">
                  <c:v>1.8796992481203011E-3</c:v>
                </c:pt>
                <c:pt idx="1">
                  <c:v>1.3157894736842099E-2</c:v>
                </c:pt>
                <c:pt idx="2">
                  <c:v>2.0754716981132071E-2</c:v>
                </c:pt>
                <c:pt idx="3">
                  <c:v>1.8796992481203011E-3</c:v>
                </c:pt>
                <c:pt idx="4">
                  <c:v>2.0715630885122412E-2</c:v>
                </c:pt>
                <c:pt idx="5">
                  <c:v>1.8796992481203011E-3</c:v>
                </c:pt>
                <c:pt idx="6">
                  <c:v>1.8796992481203011E-3</c:v>
                </c:pt>
                <c:pt idx="7">
                  <c:v>3.7523452157598499E-3</c:v>
                </c:pt>
                <c:pt idx="8">
                  <c:v>5.6497175141242938E-3</c:v>
                </c:pt>
                <c:pt idx="9">
                  <c:v>7.5046904315196998E-3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6A-E044-B507-BA8930392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408408"/>
        <c:axId val="384415464"/>
      </c:barChart>
      <c:catAx>
        <c:axId val="384408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5464"/>
        <c:crosses val="autoZero"/>
        <c:auto val="1"/>
        <c:lblAlgn val="ctr"/>
        <c:lblOffset val="100"/>
        <c:noMultiLvlLbl val="0"/>
      </c:catAx>
      <c:valAx>
        <c:axId val="3844154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84408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1200679777042973E-2"/>
          <c:y val="3.8812785388127852E-2"/>
          <c:w val="0.88280553579591925"/>
          <c:h val="9.7614604681264164E-2"/>
        </c:manualLayout>
      </c:layout>
      <c:overlay val="0"/>
      <c:txPr>
        <a:bodyPr/>
        <a:lstStyle/>
        <a:p>
          <a:pPr>
            <a:defRPr sz="1800" b="1" i="1" baseline="0">
              <a:solidFill>
                <a:srgbClr val="000000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39212434425916"/>
          <c:y val="0.05"/>
          <c:w val="0.6526079371554732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1-1867-5940-8BC3-E2DB62074D31}"/>
              </c:ext>
            </c:extLst>
          </c:dPt>
          <c:dPt>
            <c:idx val="1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3-1867-5940-8BC3-E2DB62074D31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1867-5940-8BC3-E2DB62074D31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1867-5940-8BC3-E2DB62074D31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1867-5940-8BC3-E2DB62074D3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67-5940-8BC3-E2DB62074D3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67-5940-8BC3-E2DB62074D3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67-5940-8BC3-E2DB62074D3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867-5940-8BC3-E2DB62074D3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867-5940-8BC3-E2DB62074D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Final!$D$360:$D$363</c:f>
              <c:strCache>
                <c:ptCount val="4"/>
                <c:pt idx="0">
                  <c:v>ΝΑΙ</c:v>
                </c:pt>
                <c:pt idx="1">
                  <c:v>ΟΧΙ – αλλά προτίθεμαι να το κάνω</c:v>
                </c:pt>
                <c:pt idx="2">
                  <c:v>ΟΧΙ – και δεν θα το κάνω</c:v>
                </c:pt>
                <c:pt idx="3">
                  <c:v>ΔΓ/ΔΑ</c:v>
                </c:pt>
              </c:strCache>
            </c:strRef>
          </c:cat>
          <c:val>
            <c:numRef>
              <c:f>Final!$E$360:$E$363</c:f>
              <c:numCache>
                <c:formatCode>0.0%</c:formatCode>
                <c:ptCount val="4"/>
                <c:pt idx="0">
                  <c:v>0.68796992481203012</c:v>
                </c:pt>
                <c:pt idx="1">
                  <c:v>8.834586466165413E-2</c:v>
                </c:pt>
                <c:pt idx="2">
                  <c:v>0.2067669172932331</c:v>
                </c:pt>
                <c:pt idx="3">
                  <c:v>1.6917293233082709E-2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67-5940-8BC3-E2DB62074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08800"/>
        <c:axId val="384410760"/>
      </c:barChart>
      <c:catAx>
        <c:axId val="384408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0760"/>
        <c:crosses val="autoZero"/>
        <c:auto val="1"/>
        <c:lblAlgn val="ctr"/>
        <c:lblOffset val="100"/>
        <c:noMultiLvlLbl val="0"/>
      </c:catAx>
      <c:valAx>
        <c:axId val="3844107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08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9753-134C-BE50-CB9E8DE087F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9753-134C-BE50-CB9E8DE087F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9753-134C-BE50-CB9E8DE087F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9753-134C-BE50-CB9E8DE087F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9753-134C-BE50-CB9E8DE087F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53-134C-BE50-CB9E8DE087F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53-134C-BE50-CB9E8DE087F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53-134C-BE50-CB9E8DE087F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53-134C-BE50-CB9E8DE087F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53-134C-BE50-CB9E8DE087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Final!$D$372:$D$375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ΔΑ</c:v>
                </c:pt>
              </c:strCache>
            </c:strRef>
          </c:cat>
          <c:val>
            <c:numRef>
              <c:f>Final!$E$372:$E$375</c:f>
              <c:numCache>
                <c:formatCode>0.0%</c:formatCode>
                <c:ptCount val="4"/>
                <c:pt idx="0">
                  <c:v>0.55706521739130432</c:v>
                </c:pt>
                <c:pt idx="1">
                  <c:v>0.2391304347826087</c:v>
                </c:pt>
                <c:pt idx="2">
                  <c:v>0.108695652173913</c:v>
                </c:pt>
                <c:pt idx="3">
                  <c:v>9.5108695652173919E-2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53-134C-BE50-CB9E8DE0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09976"/>
        <c:axId val="384409192"/>
      </c:barChart>
      <c:catAx>
        <c:axId val="384409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9192"/>
        <c:crosses val="autoZero"/>
        <c:auto val="1"/>
        <c:lblAlgn val="ctr"/>
        <c:lblOffset val="100"/>
        <c:noMultiLvlLbl val="0"/>
      </c:catAx>
      <c:valAx>
        <c:axId val="3844091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09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971660923275"/>
          <c:y val="0.05"/>
          <c:w val="0.6380284005764573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84E2-5C43-9315-915DC02849B3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84E2-5C43-9315-915DC02849B3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84E2-5C43-9315-915DC02849B3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84E2-5C43-9315-915DC02849B3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84E2-5C43-9315-915DC02849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E2-5C43-9315-915DC02849B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E2-5C43-9315-915DC02849B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E2-5C43-9315-915DC02849B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E2-5C43-9315-915DC02849B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E2-5C43-9315-915DC02849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Final!$D$384:$D$387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Final!$E$384:$E$387</c:f>
              <c:numCache>
                <c:formatCode>0.0%</c:formatCode>
                <c:ptCount val="4"/>
                <c:pt idx="0">
                  <c:v>0.33067669172932301</c:v>
                </c:pt>
                <c:pt idx="1">
                  <c:v>0.27834586466165401</c:v>
                </c:pt>
                <c:pt idx="2">
                  <c:v>0.13338345864661599</c:v>
                </c:pt>
                <c:pt idx="3">
                  <c:v>0.25759398496240599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E2-5C43-9315-915DC0284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2328"/>
        <c:axId val="384411152"/>
      </c:barChart>
      <c:catAx>
        <c:axId val="384412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1152"/>
        <c:crosses val="autoZero"/>
        <c:auto val="1"/>
        <c:lblAlgn val="ctr"/>
        <c:lblOffset val="100"/>
        <c:noMultiLvlLbl val="0"/>
      </c:catAx>
      <c:valAx>
        <c:axId val="3844111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2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60010983145629E-2"/>
          <c:y val="0.20207841403901708"/>
          <c:w val="0.91589852357944079"/>
          <c:h val="0.5523219669315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CB9-D844-8B3C-E8B1A1B03F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CB9-D844-8B3C-E8B1A1B03F20}"/>
              </c:ext>
            </c:extLst>
          </c:dPt>
          <c:dLbls>
            <c:dLbl>
              <c:idx val="0"/>
              <c:layout>
                <c:manualLayout>
                  <c:x val="5.8804382464946667E-2"/>
                  <c:y val="-0.500579827825074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07874015748027E-2"/>
                      <c:h val="6.2870944423489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B9-D844-8B3C-E8B1A1B03F20}"/>
                </c:ext>
              </c:extLst>
            </c:dLbl>
            <c:dLbl>
              <c:idx val="1"/>
              <c:layout>
                <c:manualLayout>
                  <c:x val="-6.330054576194255E-2"/>
                  <c:y val="-0.50674773393635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B9-D844-8B3C-E8B1A1B03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D844-8B3C-E8B1A1B03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CB9-D844-8B3C-E8B1A1B03F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CB9-D844-8B3C-E8B1A1B03F20}"/>
              </c:ext>
            </c:extLst>
          </c:dPt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9-D844-8B3C-E8B1A1B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4418992"/>
        <c:axId val="384419384"/>
      </c:barChart>
      <c:catAx>
        <c:axId val="38441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419384"/>
        <c:crosses val="autoZero"/>
        <c:auto val="1"/>
        <c:lblAlgn val="ctr"/>
        <c:lblOffset val="100"/>
        <c:noMultiLvlLbl val="0"/>
      </c:catAx>
      <c:valAx>
        <c:axId val="384419384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extTo"/>
        <c:crossAx val="38441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030928215462265"/>
          <c:y val="0.05"/>
          <c:w val="0.5996906973454664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FEB6-A44F-8E43-7C3960E574B8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FEB6-A44F-8E43-7C3960E574B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FEB6-A44F-8E43-7C3960E574B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FEB6-A44F-8E43-7C3960E574B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FEB6-A44F-8E43-7C3960E574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B6-A44F-8E43-7C3960E574B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B6-A44F-8E43-7C3960E574B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B6-A44F-8E43-7C3960E574B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EB6-A44F-8E43-7C3960E574B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B6-A44F-8E43-7C3960E574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Final!$D$408:$D$411</c:f>
              <c:strCache>
                <c:ptCount val="4"/>
                <c:pt idx="0">
                  <c:v>ΝΑΙ έλαβα και έκανα μαστογραφία</c:v>
                </c:pt>
                <c:pt idx="1">
                  <c:v>ΝΑΙ έλαβα, αλλά δεν έκανα μαστογραφία</c:v>
                </c:pt>
                <c:pt idx="2">
                  <c:v>ΟΧΙ – δεν έλαβα</c:v>
                </c:pt>
                <c:pt idx="3">
                  <c:v>ΔΑ</c:v>
                </c:pt>
              </c:strCache>
            </c:strRef>
          </c:cat>
          <c:val>
            <c:numRef>
              <c:f>Final!$E$408:$E$411</c:f>
              <c:numCache>
                <c:formatCode>0.0%</c:formatCode>
                <c:ptCount val="4"/>
                <c:pt idx="0">
                  <c:v>0.36496350364963498</c:v>
                </c:pt>
                <c:pt idx="1">
                  <c:v>0.41605839416058388</c:v>
                </c:pt>
                <c:pt idx="2">
                  <c:v>0.21167883211678831</c:v>
                </c:pt>
                <c:pt idx="3">
                  <c:v>7.2992700729926996E-3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B6-A44F-8E43-7C3960E57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21344"/>
        <c:axId val="384418208"/>
      </c:barChart>
      <c:catAx>
        <c:axId val="384421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8208"/>
        <c:crosses val="autoZero"/>
        <c:auto val="1"/>
        <c:lblAlgn val="ctr"/>
        <c:lblOffset val="100"/>
        <c:noMultiLvlLbl val="0"/>
      </c:catAx>
      <c:valAx>
        <c:axId val="3844182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21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E582-014E-8E05-07C2C1652E96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E582-014E-8E05-07C2C1652E96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E582-014E-8E05-07C2C1652E96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E582-014E-8E05-07C2C1652E96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E582-014E-8E05-07C2C1652E96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E582-014E-8E05-07C2C1652E96}"/>
              </c:ext>
            </c:extLst>
          </c:dPt>
          <c:dPt>
            <c:idx val="6"/>
            <c:invertIfNegative val="0"/>
            <c:bubble3D val="0"/>
            <c:spPr>
              <a:solidFill>
                <a:srgbClr val="979A9A"/>
              </a:solidFill>
            </c:spPr>
            <c:extLst>
              <c:ext xmlns:c16="http://schemas.microsoft.com/office/drawing/2014/chart" uri="{C3380CC4-5D6E-409C-BE32-E72D297353CC}">
                <c16:uniqueId val="{0000000D-E582-014E-8E05-07C2C1652E96}"/>
              </c:ext>
            </c:extLst>
          </c:dPt>
          <c:dPt>
            <c:idx val="7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F-E582-014E-8E05-07C2C1652E96}"/>
              </c:ext>
            </c:extLst>
          </c:dPt>
          <c:dPt>
            <c:idx val="8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11-E582-014E-8E05-07C2C1652E9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82-014E-8E05-07C2C1652E9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82-014E-8E05-07C2C1652E9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82-014E-8E05-07C2C1652E9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82-014E-8E05-07C2C1652E9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82-014E-8E05-07C2C1652E9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582-014E-8E05-07C2C1652E96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979A9A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582-014E-8E05-07C2C1652E96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82-014E-8E05-07C2C1652E96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582-014E-8E05-07C2C1652E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Final!$D$420:$D$427</c:f>
              <c:strCache>
                <c:ptCount val="8"/>
                <c:pt idx="0">
                  <c:v>Έκανα πρόσφατα χωρίς τη χρήση του προγράμματος</c:v>
                </c:pt>
                <c:pt idx="1">
                  <c:v>Αμέλεια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Θα το κάνω σύντομα</c:v>
                </c:pt>
                <c:pt idx="5">
                  <c:v>Φόβος</c:v>
                </c:pt>
                <c:pt idx="6">
                  <c:v>Άλλο</c:v>
                </c:pt>
                <c:pt idx="7">
                  <c:v>ΔΑ</c:v>
                </c:pt>
              </c:strCache>
            </c:strRef>
          </c:cat>
          <c:val>
            <c:numRef>
              <c:f>Final!$E$420:$E$427</c:f>
              <c:numCache>
                <c:formatCode>0.0%</c:formatCode>
                <c:ptCount val="8"/>
                <c:pt idx="0">
                  <c:v>0.29464285714285721</c:v>
                </c:pt>
                <c:pt idx="1">
                  <c:v>0.2232142857142857</c:v>
                </c:pt>
                <c:pt idx="2">
                  <c:v>0.1160714285714286</c:v>
                </c:pt>
                <c:pt idx="3">
                  <c:v>9.8214285714285712E-2</c:v>
                </c:pt>
                <c:pt idx="4">
                  <c:v>5.3571428571428568E-2</c:v>
                </c:pt>
                <c:pt idx="5">
                  <c:v>5.67857142857143E-2</c:v>
                </c:pt>
                <c:pt idx="6">
                  <c:v>1.785714285714286E-2</c:v>
                </c:pt>
                <c:pt idx="7">
                  <c:v>0.13964285714285701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582-014E-8E05-07C2C165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9776"/>
        <c:axId val="384420168"/>
      </c:barChart>
      <c:catAx>
        <c:axId val="384419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20168"/>
        <c:crosses val="autoZero"/>
        <c:auto val="1"/>
        <c:lblAlgn val="ctr"/>
        <c:lblOffset val="100"/>
        <c:noMultiLvlLbl val="0"/>
      </c:catAx>
      <c:valAx>
        <c:axId val="3844201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9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3486009835857"/>
          <c:y val="0.05"/>
          <c:w val="0.82496511940173056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2029-D549-91A9-480143C65B5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2029-D549-91A9-480143C65B5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2029-D549-91A9-480143C65B5F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7-2029-D549-91A9-480143C65B5F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2029-D549-91A9-480143C65B5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2029-D549-91A9-480143C65B5F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2029-D549-91A9-480143C65B5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029-D549-91A9-480143C65B5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29-D549-91A9-480143C65B5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029-D549-91A9-480143C65B5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29-D549-91A9-480143C65B5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029-D549-91A9-480143C65B5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029-D549-91A9-480143C65B5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29-D549-91A9-480143C65B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Final!$D$433:$D$438</c:f>
              <c:strCache>
                <c:ptCount val="6"/>
                <c:pt idx="0">
                  <c:v>17 – 24</c:v>
                </c:pt>
                <c:pt idx="1">
                  <c:v>25 – 34</c:v>
                </c:pt>
                <c:pt idx="2">
                  <c:v>35 – 44</c:v>
                </c:pt>
                <c:pt idx="3">
                  <c:v>45 – 54</c:v>
                </c:pt>
                <c:pt idx="4">
                  <c:v>55 – 64</c:v>
                </c:pt>
                <c:pt idx="5">
                  <c:v>65+</c:v>
                </c:pt>
              </c:strCache>
            </c:strRef>
          </c:cat>
          <c:val>
            <c:numRef>
              <c:f>Final!$E$433:$E$438</c:f>
              <c:numCache>
                <c:formatCode>0.0%</c:formatCode>
                <c:ptCount val="6"/>
                <c:pt idx="0">
                  <c:v>8.5703564727954998E-2</c:v>
                </c:pt>
                <c:pt idx="1">
                  <c:v>9.6923076923076903E-2</c:v>
                </c:pt>
                <c:pt idx="2">
                  <c:v>0.115046904315197</c:v>
                </c:pt>
                <c:pt idx="3">
                  <c:v>0.19825515947467201</c:v>
                </c:pt>
                <c:pt idx="4">
                  <c:v>0.21514071294559101</c:v>
                </c:pt>
                <c:pt idx="5">
                  <c:v>0.28893058161350837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9-D549-91A9-480143C65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7214456"/>
        <c:axId val="160155912"/>
      </c:barChart>
      <c:catAx>
        <c:axId val="337214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60155912"/>
        <c:crosses val="autoZero"/>
        <c:auto val="1"/>
        <c:lblAlgn val="ctr"/>
        <c:lblOffset val="100"/>
        <c:noMultiLvlLbl val="0"/>
      </c:catAx>
      <c:valAx>
        <c:axId val="160155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4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433A-F946-BCA3-FDCE3102CCD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433A-F946-BCA3-FDCE3102CCD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433A-F946-BCA3-FDCE3102CCD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433A-F946-BCA3-FDCE3102CCD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433A-F946-BCA3-FDCE3102CCD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A-F946-BCA3-FDCE3102CCD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A-F946-BCA3-FDCE3102CCD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33A-F946-BCA3-FDCE3102CCD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33A-F946-BCA3-FDCE3102CCD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3A-F946-BCA3-FDCE3102C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Final!$D$45:$D$48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Final!$E$45:$E$48</c:f>
              <c:numCache>
                <c:formatCode>0.0%</c:formatCode>
                <c:ptCount val="4"/>
                <c:pt idx="0">
                  <c:v>0.18796992481203009</c:v>
                </c:pt>
                <c:pt idx="1">
                  <c:v>0.19172932330827069</c:v>
                </c:pt>
                <c:pt idx="2">
                  <c:v>0.61090225563909772</c:v>
                </c:pt>
                <c:pt idx="3">
                  <c:v>9.398496240601505E-3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3A-F946-BCA3-FDCE3102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13704"/>
        <c:axId val="381306256"/>
      </c:barChart>
      <c:catAx>
        <c:axId val="3813137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06256"/>
        <c:crosses val="autoZero"/>
        <c:auto val="1"/>
        <c:lblAlgn val="ctr"/>
        <c:lblOffset val="100"/>
        <c:noMultiLvlLbl val="0"/>
      </c:catAx>
      <c:valAx>
        <c:axId val="3813062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1313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A43E-C346-A582-2242BB75B3C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A43E-C346-A582-2242BB75B3C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A43E-C346-A582-2242BB75B3CF}"/>
              </c:ext>
            </c:extLst>
          </c:dPt>
          <c:dPt>
            <c:idx val="3"/>
            <c:invertIfNegative val="0"/>
            <c:bubble3D val="0"/>
            <c:spPr>
              <a:solidFill>
                <a:srgbClr val="07A398"/>
              </a:solidFill>
            </c:spPr>
            <c:extLst>
              <c:ext xmlns:c16="http://schemas.microsoft.com/office/drawing/2014/chart" uri="{C3380CC4-5D6E-409C-BE32-E72D297353CC}">
                <c16:uniqueId val="{00000007-A43E-C346-A582-2242BB75B3CF}"/>
              </c:ext>
            </c:extLst>
          </c:dPt>
          <c:dPt>
            <c:idx val="4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9-A43E-C346-A582-2242BB75B3C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A43E-C346-A582-2242BB75B3CF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A43E-C346-A582-2242BB75B3CF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A43E-C346-A582-2242BB75B3C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3E-C346-A582-2242BB75B3C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3E-C346-A582-2242BB75B3C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43E-C346-A582-2242BB75B3C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7A398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3E-C346-A582-2242BB75B3C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43E-C346-A582-2242BB75B3C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43E-C346-A582-2242BB75B3C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3E-C346-A582-2242BB75B3CF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43E-C346-A582-2242BB75B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Final!$D$445:$D$451</c:f>
              <c:strCache>
                <c:ptCount val="7"/>
                <c:pt idx="0">
                  <c:v>&gt; 2.000 ευρώ</c:v>
                </c:pt>
                <c:pt idx="1">
                  <c:v>1.501 – 2.000 ευρώ</c:v>
                </c:pt>
                <c:pt idx="2">
                  <c:v>1.001 – 1.500 ευρώ</c:v>
                </c:pt>
                <c:pt idx="3">
                  <c:v>451 – 1.000 ευρώ</c:v>
                </c:pt>
                <c:pt idx="4">
                  <c:v>&lt; 450 ευρώ</c:v>
                </c:pt>
                <c:pt idx="5">
                  <c:v>Καθόλου εισοδήματα</c:v>
                </c:pt>
                <c:pt idx="6">
                  <c:v>ΔΓ/ΔΑ</c:v>
                </c:pt>
              </c:strCache>
            </c:strRef>
          </c:cat>
          <c:val>
            <c:numRef>
              <c:f>Final!$E$445:$E$451</c:f>
              <c:numCache>
                <c:formatCode>0.0%</c:formatCode>
                <c:ptCount val="7"/>
                <c:pt idx="0">
                  <c:v>0.18691588785046731</c:v>
                </c:pt>
                <c:pt idx="1">
                  <c:v>0.17757009345794389</c:v>
                </c:pt>
                <c:pt idx="2">
                  <c:v>0.2448598130841122</c:v>
                </c:pt>
                <c:pt idx="3">
                  <c:v>0.24859813084112151</c:v>
                </c:pt>
                <c:pt idx="4">
                  <c:v>1.4953271028037391E-2</c:v>
                </c:pt>
                <c:pt idx="5">
                  <c:v>1.682242990654206E-2</c:v>
                </c:pt>
                <c:pt idx="6">
                  <c:v>0.1102803738317757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3E-C346-A582-2242BB75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12920"/>
        <c:axId val="381316056"/>
      </c:barChart>
      <c:catAx>
        <c:axId val="381312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16056"/>
        <c:crosses val="autoZero"/>
        <c:auto val="1"/>
        <c:lblAlgn val="ctr"/>
        <c:lblOffset val="100"/>
        <c:noMultiLvlLbl val="0"/>
      </c:catAx>
      <c:valAx>
        <c:axId val="3813160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1312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9999999999999"/>
          <c:y val="0.05"/>
          <c:w val="0.7740000000000000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DB2B-CE42-AD1E-3F84C8B8DF21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DB2B-CE42-AD1E-3F84C8B8DF21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DB2B-CE42-AD1E-3F84C8B8DF21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DB2B-CE42-AD1E-3F84C8B8DF21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DB2B-CE42-AD1E-3F84C8B8DF21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B-DB2B-CE42-AD1E-3F84C8B8DF21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DB2B-CE42-AD1E-3F84C8B8DF2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2B-CE42-AD1E-3F84C8B8DF2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2B-CE42-AD1E-3F84C8B8DF2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2B-CE42-AD1E-3F84C8B8DF2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B2B-CE42-AD1E-3F84C8B8DF2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B2B-CE42-AD1E-3F84C8B8DF2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B2B-CE42-AD1E-3F84C8B8DF2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B2B-CE42-AD1E-3F84C8B8D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Final!$D$457:$D$462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Final!$E$457:$E$462</c:f>
              <c:numCache>
                <c:formatCode>0.0%</c:formatCode>
                <c:ptCount val="6"/>
                <c:pt idx="0">
                  <c:v>0.57598499061913699</c:v>
                </c:pt>
                <c:pt idx="1">
                  <c:v>0.26829268292682928</c:v>
                </c:pt>
                <c:pt idx="2">
                  <c:v>8.4427767354596617E-2</c:v>
                </c:pt>
                <c:pt idx="3">
                  <c:v>5.6285178236397747E-2</c:v>
                </c:pt>
                <c:pt idx="4">
                  <c:v>9.3808630393996256E-3</c:v>
                </c:pt>
                <c:pt idx="5">
                  <c:v>5.6285178236397749E-3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2B-CE42-AD1E-3F84C8B8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4477168"/>
        <c:axId val="375062880"/>
      </c:barChart>
      <c:catAx>
        <c:axId val="344477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75062880"/>
        <c:crosses val="autoZero"/>
        <c:auto val="1"/>
        <c:lblAlgn val="ctr"/>
        <c:lblOffset val="100"/>
        <c:noMultiLvlLbl val="0"/>
      </c:catAx>
      <c:valAx>
        <c:axId val="3750628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447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DDB1-EE4A-93F4-4A6DFDB55F3B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DDB1-EE4A-93F4-4A6DFDB55F3B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DDB1-EE4A-93F4-4A6DFDB55F3B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DDB1-EE4A-93F4-4A6DFDB55F3B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DDB1-EE4A-93F4-4A6DFDB55F3B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DDB1-EE4A-93F4-4A6DFDB55F3B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DDB1-EE4A-93F4-4A6DFDB55F3B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DDB1-EE4A-93F4-4A6DFDB55F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B1-EE4A-93F4-4A6DFDB55F3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B1-EE4A-93F4-4A6DFDB55F3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B1-EE4A-93F4-4A6DFDB55F3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B1-EE4A-93F4-4A6DFDB55F3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B1-EE4A-93F4-4A6DFDB55F3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DB1-EE4A-93F4-4A6DFDB55F3B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DB1-EE4A-93F4-4A6DFDB55F3B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DB1-EE4A-93F4-4A6DFDB55F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Final!$D$57:$D$63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καλό/καλό επίπεδο νοσηλευτικού προσωπικού</c:v>
                </c:pt>
                <c:pt idx="2">
                  <c:v>Πολύ καλή/καλή οργάνωση</c:v>
                </c:pt>
                <c:pt idx="3">
                  <c:v>Πολύ καλός/καλός εξοπλισμός</c:v>
                </c:pt>
                <c:pt idx="4">
                  <c:v>Πολύ καλή/καλή αναλογία προσωπικού/ασθενών</c:v>
                </c:pt>
                <c:pt idx="5">
                  <c:v>Πολύ καλές/καλές κτιριακές εγκαταστάσεις</c:v>
                </c:pt>
                <c:pt idx="6">
                  <c:v>ΔΓ/ΔΑ</c:v>
                </c:pt>
              </c:strCache>
            </c:strRef>
          </c:cat>
          <c:val>
            <c:numRef>
              <c:f>Final!$E$57:$E$63</c:f>
              <c:numCache>
                <c:formatCode>0.0%</c:formatCode>
                <c:ptCount val="7"/>
                <c:pt idx="0">
                  <c:v>0.83</c:v>
                </c:pt>
                <c:pt idx="1">
                  <c:v>0.48</c:v>
                </c:pt>
                <c:pt idx="2">
                  <c:v>0.39</c:v>
                </c:pt>
                <c:pt idx="3">
                  <c:v>0.21</c:v>
                </c:pt>
                <c:pt idx="4">
                  <c:v>0.15</c:v>
                </c:pt>
                <c:pt idx="5">
                  <c:v>0.11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DB1-EE4A-93F4-4A6DFDB55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393352"/>
        <c:axId val="157399232"/>
      </c:barChart>
      <c:catAx>
        <c:axId val="157393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57399232"/>
        <c:crosses val="autoZero"/>
        <c:auto val="1"/>
        <c:lblAlgn val="ctr"/>
        <c:lblOffset val="100"/>
        <c:noMultiLvlLbl val="0"/>
      </c:catAx>
      <c:valAx>
        <c:axId val="1573992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57393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47488248426121"/>
          <c:y val="0.05"/>
          <c:w val="0.562525097015827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8D47-DE4A-9B9D-6EC1A573EC1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8D47-DE4A-9B9D-6EC1A573EC1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8D47-DE4A-9B9D-6EC1A573EC1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8D47-DE4A-9B9D-6EC1A573EC1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8D47-DE4A-9B9D-6EC1A573EC18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8D47-DE4A-9B9D-6EC1A573EC18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8D47-DE4A-9B9D-6EC1A573EC18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8D47-DE4A-9B9D-6EC1A573EC1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47-DE4A-9B9D-6EC1A573EC1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47-DE4A-9B9D-6EC1A573EC1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47-DE4A-9B9D-6EC1A573EC1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47-DE4A-9B9D-6EC1A573EC1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47-DE4A-9B9D-6EC1A573EC18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47-DE4A-9B9D-6EC1A573EC1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D47-DE4A-9B9D-6EC1A573EC1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D47-DE4A-9B9D-6EC1A573EC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Final!$D$69:$D$75</c:f>
              <c:strCache>
                <c:ptCount val="7"/>
                <c:pt idx="0">
                  <c:v>Όχι καλή οργάνωση</c:v>
                </c:pt>
                <c:pt idx="1">
                  <c:v>Όχι καλή αναλογία προσωπικού/ασθενών</c:v>
                </c:pt>
                <c:pt idx="2">
                  <c:v>Όχι καλές κτιριακές εγκαταστάσεις</c:v>
                </c:pt>
                <c:pt idx="3">
                  <c:v>Όχι καλός εξοπλισμός</c:v>
                </c:pt>
                <c:pt idx="4">
                  <c:v>Όχι καλό επίπεδο ιατρικού προσωπικού</c:v>
                </c:pt>
                <c:pt idx="5">
                  <c:v>Όχι καλό επίπεδο νοσηλευτικού προσωπικού</c:v>
                </c:pt>
                <c:pt idx="6">
                  <c:v>ΔΓ/ΔΑ</c:v>
                </c:pt>
              </c:strCache>
            </c:strRef>
          </c:cat>
          <c:val>
            <c:numRef>
              <c:f>Final!$E$69:$E$75</c:f>
              <c:numCache>
                <c:formatCode>0.0%</c:formatCode>
                <c:ptCount val="7"/>
                <c:pt idx="0">
                  <c:v>0.7353846153846153</c:v>
                </c:pt>
                <c:pt idx="1">
                  <c:v>0.68307692307692303</c:v>
                </c:pt>
                <c:pt idx="2">
                  <c:v>0.53538461538461535</c:v>
                </c:pt>
                <c:pt idx="3">
                  <c:v>0.51076923076923075</c:v>
                </c:pt>
                <c:pt idx="4">
                  <c:v>0.21230769230769231</c:v>
                </c:pt>
                <c:pt idx="5">
                  <c:v>0.16307692307692309</c:v>
                </c:pt>
                <c:pt idx="6">
                  <c:v>9.2307692307692316E-3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47-DE4A-9B9D-6EC1A573E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157088"/>
        <c:axId val="160154736"/>
      </c:barChart>
      <c:catAx>
        <c:axId val="16015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60154736"/>
        <c:crosses val="autoZero"/>
        <c:auto val="1"/>
        <c:lblAlgn val="ctr"/>
        <c:lblOffset val="100"/>
        <c:noMultiLvlLbl val="0"/>
      </c:catAx>
      <c:valAx>
        <c:axId val="1601547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0157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42700494252851"/>
          <c:y val="0.05"/>
          <c:w val="0.637573056557203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5BD4-8B4B-A6A3-2B47184C07B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5BD4-8B4B-A6A3-2B47184C07B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5BD4-8B4B-A6A3-2B47184C07B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5BD4-8B4B-A6A3-2B47184C07B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5BD4-8B4B-A6A3-2B47184C07B8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B-5BD4-8B4B-A6A3-2B47184C07B8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5BD4-8B4B-A6A3-2B47184C07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D4-8B4B-A6A3-2B47184C07B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D4-8B4B-A6A3-2B47184C07B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D4-8B4B-A6A3-2B47184C07B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BD4-8B4B-A6A3-2B47184C07B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BD4-8B4B-A6A3-2B47184C07B8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BD4-8B4B-A6A3-2B47184C07B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BD4-8B4B-A6A3-2B47184C07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Final!$D$129:$D$134</c:f>
              <c:strCache>
                <c:ptCount val="6"/>
                <c:pt idx="0">
                  <c:v>Νοσοκομεία</c:v>
                </c:pt>
                <c:pt idx="1">
                  <c:v>Ιδιωτικά ιατρεία</c:v>
                </c:pt>
                <c:pt idx="2">
                  <c:v>Ιδιωτικά πολυιατρεία/κλινικές</c:v>
                </c:pt>
                <c:pt idx="3">
                  <c:v>Συμβεβλημένους Ιατρούς με ΕΟΠΥΥ</c:v>
                </c:pt>
                <c:pt idx="4">
                  <c:v>Κέντρα υγείας – Ιατρεία ΠΕΔΥ</c:v>
                </c:pt>
                <c:pt idx="5">
                  <c:v>ΔΓ/ΔΑ</c:v>
                </c:pt>
              </c:strCache>
            </c:strRef>
          </c:cat>
          <c:val>
            <c:numRef>
              <c:f>Final!$E$129:$E$134</c:f>
              <c:numCache>
                <c:formatCode>0.0%</c:formatCode>
                <c:ptCount val="6"/>
                <c:pt idx="0">
                  <c:v>0.64789868667917405</c:v>
                </c:pt>
                <c:pt idx="1">
                  <c:v>0.62412757973733601</c:v>
                </c:pt>
                <c:pt idx="2">
                  <c:v>0.14883677298311401</c:v>
                </c:pt>
                <c:pt idx="3">
                  <c:v>0.13195121951219499</c:v>
                </c:pt>
                <c:pt idx="4">
                  <c:v>0.12819887429643501</c:v>
                </c:pt>
                <c:pt idx="5">
                  <c:v>7.8836772983114006E-2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D4-8B4B-A6A3-2B47184C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0503584"/>
        <c:axId val="337212104"/>
      </c:barChart>
      <c:catAx>
        <c:axId val="340503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37212104"/>
        <c:crosses val="autoZero"/>
        <c:auto val="1"/>
        <c:lblAlgn val="ctr"/>
        <c:lblOffset val="100"/>
        <c:noMultiLvlLbl val="0"/>
      </c:catAx>
      <c:valAx>
        <c:axId val="3372121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0503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52933024741343"/>
          <c:y val="0.05"/>
          <c:w val="0.5624707312523191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33C9-9946-B8B2-6CDF7A768017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33C9-9946-B8B2-6CDF7A768017}"/>
              </c:ext>
            </c:extLst>
          </c:dPt>
          <c:dPt>
            <c:idx val="2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5-33C9-9946-B8B2-6CDF7A768017}"/>
              </c:ext>
            </c:extLst>
          </c:dPt>
          <c:dPt>
            <c:idx val="3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7-33C9-9946-B8B2-6CDF7A768017}"/>
              </c:ext>
            </c:extLst>
          </c:dPt>
          <c:dPt>
            <c:idx val="4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9-33C9-9946-B8B2-6CDF7A768017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33C9-9946-B8B2-6CDF7A768017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33C9-9946-B8B2-6CDF7A76801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C9-9946-B8B2-6CDF7A76801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C9-9946-B8B2-6CDF7A76801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C9-9946-B8B2-6CDF7A76801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C9-9946-B8B2-6CDF7A76801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3C9-9946-B8B2-6CDF7A768017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3C9-9946-B8B2-6CDF7A768017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3C9-9946-B8B2-6CDF7A7680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Final!$D$153:$D$158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Ικανοποιημένος/η από ιδιώτη (1 επιλογή)</c:v>
                </c:pt>
                <c:pt idx="2">
                  <c:v>Ικανοποιημένος/η από ιδιώτη, όχι από κλινική</c:v>
                </c:pt>
                <c:pt idx="3">
                  <c:v>Ικανοποιημένος/η από κλινική (1 επιλογή)</c:v>
                </c:pt>
                <c:pt idx="4">
                  <c:v>Ούτε ικανοποιημένος/η, 
ούτε δυσαρεστημένος/η 
(αυθ.)</c:v>
                </c:pt>
                <c:pt idx="5">
                  <c:v>Δυσαρεστημένος/η και από τα δύο</c:v>
                </c:pt>
              </c:strCache>
            </c:strRef>
          </c:cat>
          <c:val>
            <c:numRef>
              <c:f>Final!$E$153:$E$158</c:f>
              <c:numCache>
                <c:formatCode>0.0%</c:formatCode>
                <c:ptCount val="6"/>
                <c:pt idx="0">
                  <c:v>0.22944162436548199</c:v>
                </c:pt>
                <c:pt idx="1">
                  <c:v>0.68172588832487302</c:v>
                </c:pt>
                <c:pt idx="2">
                  <c:v>7.6142131979695443E-3</c:v>
                </c:pt>
                <c:pt idx="3">
                  <c:v>5.3299492385786809E-2</c:v>
                </c:pt>
                <c:pt idx="4">
                  <c:v>2.538071065989848E-2</c:v>
                </c:pt>
                <c:pt idx="5">
                  <c:v>2.538071065989848E-3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C9-9946-B8B2-6CDF7A768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4680"/>
        <c:axId val="384406840"/>
      </c:barChart>
      <c:catAx>
        <c:axId val="384414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6840"/>
        <c:crosses val="autoZero"/>
        <c:auto val="1"/>
        <c:lblAlgn val="ctr"/>
        <c:lblOffset val="100"/>
        <c:noMultiLvlLbl val="0"/>
      </c:catAx>
      <c:valAx>
        <c:axId val="3844068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4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4D20-3248-B062-73FDABAD1056}"/>
              </c:ext>
            </c:extLst>
          </c:dPt>
          <c:dPt>
            <c:idx val="1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3-4D20-3248-B062-73FDABAD1056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4D20-3248-B062-73FDABAD1056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4D20-3248-B062-73FDABAD1056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4D20-3248-B062-73FDABAD105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20-3248-B062-73FDABAD105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20-3248-B062-73FDABAD105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20-3248-B062-73FDABAD105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20-3248-B062-73FDABAD105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D20-3248-B062-73FDABAD1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Final!$D$165:$D$168</c:f>
              <c:strCache>
                <c:ptCount val="4"/>
                <c:pt idx="0">
                  <c:v>ΘΕΤΙΚΑ</c:v>
                </c:pt>
                <c:pt idx="1">
                  <c:v>ΑΡΝΗΤΙΚΑ</c:v>
                </c:pt>
                <c:pt idx="2">
                  <c:v>ΟΥΤΕ – ΟΥΤΕ (αυθ.)</c:v>
                </c:pt>
                <c:pt idx="3">
                  <c:v>ΔΓ/ΔΑ</c:v>
                </c:pt>
              </c:strCache>
            </c:strRef>
          </c:cat>
          <c:val>
            <c:numRef>
              <c:f>Final!$E$165:$E$168</c:f>
              <c:numCache>
                <c:formatCode>0.0%</c:formatCode>
                <c:ptCount val="4"/>
                <c:pt idx="0">
                  <c:v>0.27255639097744361</c:v>
                </c:pt>
                <c:pt idx="1">
                  <c:v>0.43421052631578949</c:v>
                </c:pt>
                <c:pt idx="2">
                  <c:v>0.15789473684210531</c:v>
                </c:pt>
                <c:pt idx="3">
                  <c:v>0.13533834586466159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20-3248-B062-73FDABAD1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1544"/>
        <c:axId val="384408016"/>
      </c:barChart>
      <c:catAx>
        <c:axId val="384411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8016"/>
        <c:crosses val="autoZero"/>
        <c:auto val="1"/>
        <c:lblAlgn val="ctr"/>
        <c:lblOffset val="100"/>
        <c:noMultiLvlLbl val="0"/>
      </c:catAx>
      <c:valAx>
        <c:axId val="3844080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1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1-A6CB-3F4E-9A8E-99BD0FDB9ACA}"/>
              </c:ext>
            </c:extLst>
          </c:dPt>
          <c:dPt>
            <c:idx val="1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3-A6CB-3F4E-9A8E-99BD0FDB9ACA}"/>
              </c:ext>
            </c:extLst>
          </c:dPt>
          <c:dPt>
            <c:idx val="2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5-A6CB-3F4E-9A8E-99BD0FDB9ACA}"/>
              </c:ext>
            </c:extLst>
          </c:dPt>
          <c:dPt>
            <c:idx val="3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7-A6CB-3F4E-9A8E-99BD0FDB9AC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B-3F4E-9A8E-99BD0FDB9AC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CB-3F4E-9A8E-99BD0FDB9ACA}"/>
                </c:ext>
              </c:extLst>
            </c:dLbl>
            <c:dLbl>
              <c:idx val="2"/>
              <c:layout>
                <c:manualLayout>
                  <c:x val="4.0008445963260059E-3"/>
                  <c:y val="9.0445115593427369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B-3F4E-9A8E-99BD0FDB9ACA}"/>
                </c:ext>
              </c:extLst>
            </c:dLbl>
            <c:dLbl>
              <c:idx val="3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B-3F4E-9A8E-99BD0FDB9AC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Final!$D$177:$D$179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ΔΓ/ΔΑ</c:v>
                </c:pt>
              </c:strCache>
            </c:strRef>
          </c:cat>
          <c:val>
            <c:numRef>
              <c:f>Final!$E$177:$E$179</c:f>
              <c:numCache>
                <c:formatCode>0.0%</c:formatCode>
                <c:ptCount val="3"/>
                <c:pt idx="0">
                  <c:v>0.11132075471698109</c:v>
                </c:pt>
                <c:pt idx="1">
                  <c:v>0.85849056603773588</c:v>
                </c:pt>
                <c:pt idx="2">
                  <c:v>3.0188679245283019E-2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B-3F4E-9A8E-99BD0FDB9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76465282376026"/>
          <c:y val="0.05"/>
          <c:w val="0.6982353266763289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5D5C-554E-B8D1-493755C093D9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5D5C-554E-B8D1-493755C093D9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5D5C-554E-B8D1-493755C093D9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7-5D5C-554E-B8D1-493755C093D9}"/>
              </c:ext>
            </c:extLst>
          </c:dPt>
          <c:dPt>
            <c:idx val="4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9-5D5C-554E-B8D1-493755C093D9}"/>
              </c:ext>
            </c:extLst>
          </c:dPt>
          <c:dPt>
            <c:idx val="5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B-5D5C-554E-B8D1-493755C093D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5C-554E-B8D1-493755C093D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5C-554E-B8D1-493755C093D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D5C-554E-B8D1-493755C093D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D5C-554E-B8D1-493755C093D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D5C-554E-B8D1-493755C093D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D5C-554E-B8D1-493755C093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Final!$D$189:$D$193</c:f>
              <c:strCache>
                <c:ptCount val="5"/>
                <c:pt idx="0">
                  <c:v>Άριστα / Πολύ Ικανοποιητικά</c:v>
                </c:pt>
                <c:pt idx="1">
                  <c:v>Αρκετά ικανοποιητικά</c:v>
                </c:pt>
                <c:pt idx="2">
                  <c:v>Ελάχιστα / καθόλου</c:v>
                </c:pt>
                <c:pt idx="3">
                  <c:v>Λίγο ικανοποιητικά</c:v>
                </c:pt>
                <c:pt idx="4">
                  <c:v>ΔΓ/ΔΑ</c:v>
                </c:pt>
              </c:strCache>
            </c:strRef>
          </c:cat>
          <c:val>
            <c:numRef>
              <c:f>Final!$E$189:$E$193</c:f>
              <c:numCache>
                <c:formatCode>0.0%</c:formatCode>
                <c:ptCount val="5"/>
                <c:pt idx="0">
                  <c:v>0.20967741935483869</c:v>
                </c:pt>
                <c:pt idx="1">
                  <c:v>0.37096774193548387</c:v>
                </c:pt>
                <c:pt idx="2">
                  <c:v>0.16129032258064521</c:v>
                </c:pt>
                <c:pt idx="3">
                  <c:v>0.24193548387096769</c:v>
                </c:pt>
                <c:pt idx="4">
                  <c:v>1.6129032258064519E-2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5C-554E-B8D1-493755C0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7424"/>
        <c:axId val="384413112"/>
      </c:barChart>
      <c:catAx>
        <c:axId val="3844174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3112"/>
        <c:crosses val="autoZero"/>
        <c:auto val="1"/>
        <c:lblAlgn val="ctr"/>
        <c:lblOffset val="100"/>
        <c:noMultiLvlLbl val="0"/>
      </c:catAx>
      <c:valAx>
        <c:axId val="3844131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7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0.22963</cdr:x>
      <cdr:y>0.82013</cdr:y>
    </cdr:from>
    <cdr:to>
      <cdr:x>0.3037</cdr:x>
      <cdr:y>0.8872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10EF6D-D15A-3545-AB48-8C500BE20FD0}"/>
            </a:ext>
          </a:extLst>
        </cdr:cNvPr>
        <cdr:cNvSpPr txBox="1"/>
      </cdr:nvSpPr>
      <cdr:spPr>
        <a:xfrm xmlns:a="http://schemas.openxmlformats.org/drawingml/2006/main">
          <a:off x="2099733" y="4555169"/>
          <a:ext cx="677334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9656-CBF3-EAE0-D054-7D7B932F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EEECC-B9A7-6B1B-21E9-3B331B0D5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3DA2D-B99F-8005-5A17-91C43E60E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0ADEA-00FD-DFFD-4C9B-C4D069908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2A99-8F49-73F5-A26A-1DED1A8E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7E838-5595-26A9-12A1-64CF3FC58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9B9D9-C133-5CA1-002D-D8312DEAE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3840-D676-4640-CBC9-E2FB30D13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4C4B-1250-A7AD-285D-CAA76013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307CF-F8E3-3435-4783-64F4AC27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0CC41-3FC3-0A02-6EBF-B4005E59C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5D53-2546-0D50-159B-4FEF3A25F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D67F-27E0-9B64-BFA6-6E561412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41B8A-76B6-0222-49AB-461F41254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B3D8E-3A25-C4BD-94DF-EB1909221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6289-387D-3A36-FE43-4D0999C80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2805-71B6-5E4D-5C09-AB16AECF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9B6B8-F9B9-7073-3476-5F5678CFA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EB690-590E-9379-23AE-B6167B61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D10F5-795C-0435-F719-516B71C4C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0517-33B7-D4BD-2B11-A960A890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59FE8-5A34-50C1-F768-2A2DA57A3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F314D-8FFA-2DE3-F585-5482623E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B1470-511C-60DF-8A5E-77BE2942A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9237F-88CD-AFEC-843A-AE3F9C0E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793AE-D101-931A-69BF-B6E1B6575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35F20-4E12-26C2-88D5-EB375A6C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BD86-2EEE-3919-57D5-EBB4E6702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3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8877B-CA93-AE5A-94ED-A56BFBFE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07D50-46DD-C0C0-7927-B12DB842B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B9F90-2D99-B606-C0A6-A9697AF6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30C4-53CF-76D6-2B53-61E30DE0E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1FD5E-9444-40BB-033B-54308076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83B09-8B12-6D26-2C18-EA97C03C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D4B0F-0923-EA31-E2A3-AB7514A86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5D28-398B-B1EA-8716-377AE6BF8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D0D1-CE98-2A46-FC8E-ADC2A54B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F4661-4C2E-B82A-D05A-A14366B7F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26F1F-678E-88AA-3215-98943BAE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6557C-C44F-A7AD-8E77-9E18D91F3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BB83-39E3-6801-7D94-FF0CAE6C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8710A-21FD-AB62-6B0D-BB21970D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D67D5-D4CF-80E0-53CE-0D68746D6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05C99-37CF-D81D-AAAC-3BC14FC5C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B33D-E1F0-F6D5-94D7-2EF51208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851E4-83D9-B609-737F-AF150AFFB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0249C-5942-DC50-F5C7-710EEB39D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54439-9C7F-74BA-5FDF-1D96F1A22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0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27514-F887-D9AB-5FE9-D7F5CDF1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842F0-B696-2D02-02F2-73B1C17E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EEB1C-6A9C-5EAE-00CE-C7BC5285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FB8E-1087-6D41-199B-854165660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F7BD-BC08-048E-37EA-A2591E7B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BA6DD-E0FA-D78F-6ED8-3CB2B8F64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95CE3-FF98-E4F1-CB18-7952A3992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98933-D69B-5FD4-0DA3-88A48A45D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A4F7-A772-8451-F326-2CE3ED8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9955B-359C-2E9B-19D6-2DBA90EA8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A4ADB-FB02-3D33-1138-CE00B84A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9E908-DE41-FCC0-469F-58664CFD5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18018-8AB4-9C96-887A-824CA56D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A3C02-439A-F56E-B666-500B8DA32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18C3A-E0E4-BD3F-EDF3-DD71F5FC0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FAB4-398A-0C68-C646-7001C21E0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6769-D1C3-155A-3C39-D0E40A6C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9E337-2CD4-56BD-3B9F-66B34D36E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FEB91-500F-89CD-F711-FBD8EC850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4460-C76B-5CFA-9D7B-0D5DA4D58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A730-F669-14F9-B372-F03F0976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87237-79AD-685D-2C5B-2A5BB0B70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BA69B-A2D5-455C-5C98-BC0BAE111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975B4-4204-814C-E157-4F4A216C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9D56-D0EE-5710-3495-0E64C325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7050-8365-BFB1-6F0E-FB8916530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3D1D1-D853-9B81-3199-55FB0454A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05E62-CF8E-E96C-5A55-0DE6648AB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5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5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7C6E-333C-CC18-609B-BA6A512B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03F3D-D465-7D50-FB75-3DC370FAE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E5AF7-6F87-9DB0-8194-C866B998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A418B-3EE4-E38E-391F-6F5E6D534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5B0A-6095-B440-0E00-E0AAA188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BE73A-57B3-7843-4813-9F82345E0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ECF04-349C-553E-18D5-FC536B228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2E7FC-3B7B-FE48-93C1-29A69F92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388B-5DAF-7498-8BEE-5AADEA7F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E0B9-06BA-5CF0-FB87-07DF8552E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03B65-B9ED-72F3-2843-4CED5708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B7A60-B968-A71A-AC3C-56E02157F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1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1B46A-9D93-593D-7417-5DCA7E6C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6C4C4-3E40-1799-63D1-BA86372CC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66AD-8A33-F130-6893-BA859A59A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C0CEC-E107-B02E-665B-310BC8DCE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3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CF85-21B1-F7CA-0916-615BC6D29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03C22-7502-5464-006C-DAE8E7CE5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1E370-32C0-A770-B0A7-905C9100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EC9B2-B340-84A8-292D-D43336825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04C3-6578-6369-2A2A-B49CDBE4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1ABEE-BFFB-5026-772E-EFD4D5B1B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5726A-A521-7280-718E-8EB863A76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BF27D-588A-F9B4-3654-7A7AE8EBA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1F10-6C7F-12F7-514D-00AFCAB1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61F94-8D27-FE4B-C5B5-8A37C103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6D52-B948-0ADE-F240-2F6682E96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748B-EB21-B3DA-03ED-62153A6B3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6C65-2ED8-DE45-34CE-300B799A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D81BD-7932-A47E-6E7B-DACEBE401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2C238-4448-659A-5A53-82BECE3C8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FF007-CF87-69CE-7ED3-B46A30515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6C83-52DE-BF04-B698-B18ED9AF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16508-06D2-4029-176B-F1F94E69A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2DDCF-0B48-EBFD-07DC-94B1CF6AE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4A61-8F26-D0C4-1603-680CDFE37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3A83-85B4-4692-089A-877B4ECC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427BE-0ADC-A7E2-8D93-0ED0B79EE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6178B-C634-1108-0EF1-61537E57A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D991D-3FCF-A4DC-5703-764B93EE9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EC46-267B-5EE9-14B3-9F8BC3352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D9C00-332E-AF21-399F-B0425BFAD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32B3-B572-F818-C1C3-4CBFBBBD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1F39-2783-8F96-50A6-E00DFB678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5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7CDE9-EEE1-2142-A0D1-01577C3D04D9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C29179-0E91-1840-8E6D-FD7E48A72AE7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714755" y="-6896081"/>
            <a:ext cx="13378787" cy="13754082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6096000" y="4429129"/>
            <a:ext cx="589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ΕΡΕΥΝΑ ΚΟΙΝΗΣ ΓΝΩΜΗΣ </a:t>
            </a:r>
          </a:p>
          <a:p>
            <a:pPr algn="ctr"/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ΤΟΝ ΠΑΝΕΛΛΗΝΙΟ ΙΑΤΡΙΚΟ ΣΥΛΛΟΓΟ</a:t>
            </a:r>
          </a:p>
          <a:p>
            <a:pPr algn="ctr"/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ΜΑΡΤΙΟΣ 2025</a:t>
            </a: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6ABA994C-ABD8-F31F-2DB7-DA59C31C7B61}"/>
              </a:ext>
            </a:extLst>
          </p:cNvPr>
          <p:cNvGrpSpPr>
            <a:grpSpLocks/>
          </p:cNvGrpSpPr>
          <p:nvPr/>
        </p:nvGrpSpPr>
        <p:grpSpPr bwMode="auto">
          <a:xfrm>
            <a:off x="278484" y="289907"/>
            <a:ext cx="1919288" cy="247650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18E6B05E-D5F5-C759-1970-FE5431287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5545F14-F659-4841-2D85-AD396BE66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9AE864B9-8516-B156-8B01-9E9B5CEF3B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5865DA7-30C9-A220-DC55-492E47EE2D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B654EC6-F527-71A9-635E-9CB174495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6005DA54-D694-73FC-3AA3-D081491E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90" y="1181096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8BDEC-7BCC-9C70-8690-A5C3331C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C21EFE-30F3-1B1A-5483-C2C92F634C6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E15C66-5752-774A-6457-6970E210E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81514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4267200" progId="Excel.Sheet.12">
                  <p:embed/>
                </p:oleObj>
              </mc:Choice>
              <mc:Fallback>
                <p:oleObj name="Worksheet" r:id="rId3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711F58C-E00B-282D-166B-47CFD637A7B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9A9F44A-5538-3D25-E2FF-AA97E59B4A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30B382D-81EE-A553-E732-8CEED642A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95A42D7-7861-6095-725F-0282D16CD39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258F6C0-AA16-74F7-199F-0AAED20997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4534189-D51A-EA26-C493-4D30288AC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42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F86D-78D8-2188-0050-DE201BFD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C1905A0-CEB9-77EA-9E53-156027253C3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97522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B16757F0-BB68-0F87-7782-085D598BEDB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B7AC757-B667-8ABE-64AD-88DB91D62D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05FC5BB-BEDD-E783-A837-20F2C46C13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3EA9A6D-6C01-DE18-2503-727E40F5F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C542D76-6163-3554-35D7-1714673971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56E27D8-3BA3-318E-5C5A-997AB713C9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238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54A3-064C-54EA-6000-A5C87974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B502B39-D01F-031E-A9DC-C510078693E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E07EDB-1671-6B5D-69B1-9349BAA09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01753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822700" progId="Excel.Sheet.12">
                  <p:embed/>
                </p:oleObj>
              </mc:Choice>
              <mc:Fallback>
                <p:oleObj name="Worksheet" r:id="rId3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F9E33113-B4B9-69D2-38D3-3CB8AF94E2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71AC613-4ED8-657E-2D99-FE4EC8896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54D3CDE-0E35-A508-F2DF-3306259791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F99E39-38AF-3ECF-9994-9AA78B7AD0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34D8B2A-D538-1D6D-8650-ACE03D4F6A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09CCE69-3D16-0731-D336-1C89D05192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9135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9892-6FDA-95A0-8D71-886385A2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64BC951-8907-7E03-32FC-D527784358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3990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id="{CC5B18BA-F87E-EEEF-355B-3664A507C58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164613F-524C-6367-9043-7FB3AF701C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54A931A-6FE2-141E-5703-D9D48C146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BA30C62-9895-6F7C-39A5-52083A476D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52772E7-B44C-CFFA-6732-615FADDDA2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54BFA98-1B3E-0460-E4BE-B304C69983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301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DB40D-B1F0-EC16-5FD9-C8BE6A71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2E9321-B994-C9AE-3101-DFE0371F4EAA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75CA0D-43FB-9950-03E7-4A394CEF8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0175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822700" progId="Excel.Sheet.12">
                  <p:embed/>
                </p:oleObj>
              </mc:Choice>
              <mc:Fallback>
                <p:oleObj name="Worksheet" r:id="rId3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95DB5A1-B749-6FB6-C475-8A637DE27A7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0A2A50F-5771-3C88-B320-C50E83F5EE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7C5794D-E719-0C43-7EBF-671BFEC4EC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99A20F8-01F2-81C3-8C5C-68BBCC429EF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6C39DD6-8916-C85D-CC11-335A9F17DB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8EAA79-37DE-645E-281D-237D5EAF96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902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0852-FBB3-2FA1-ECE1-A40F2CED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5D51E52-1536-9650-50BB-016A8B939B7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72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4BA4FEB9-C9BF-A517-6B14-BFBB1CA4ABD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1714E9A-5831-6118-71CD-CF4893B21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DB32AC7-E48A-D8FE-F23A-7E5CC62BE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E5DA1C-2AA7-B277-B11F-43373B3D11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20FAD5C-9E2E-5AAC-638A-BB54531E91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5C1108C-9440-4932-DF5C-651313F504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374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03F5-4000-BD5C-A893-970CAC17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949BFCB-079A-535F-365A-22CBCBB3E47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85DCCD-15DD-3DE1-ED3F-99DD27139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981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F63027C3-7AA2-E534-652D-361F4289443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60935C2-77A5-7A0D-D7EC-D9A8EA061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AE462DE-BB96-EDF6-64FE-DDF373BFE4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21EFECB-916E-9980-22F9-B803975A49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3FB594A-2B64-7F2D-B254-2CFE5290AC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6BB4450-0771-963D-64E4-FE1A0B5F80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1282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E589-2949-CDD5-90D4-3D6EB3943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F6E554B-EC9D-3755-05E6-250D671586F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0708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9BA9C20-30E5-7CC2-D222-0EE71367ABD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47052EF-0B55-5C36-7092-6FD8DF63B0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085AE88-E568-7085-F839-C601F2740B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F60488-1D24-1959-8490-372B578A99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F6A6953-F882-ED0E-FDBB-28E402E0EE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157C54B-69EF-0553-AB71-5AEB81EC8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452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19C2-C89D-B247-2C17-850DA199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64B2B94-F67B-5C3A-AC49-5B526D88020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652642-66BC-0D31-0E93-45332B073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12036"/>
              </p:ext>
            </p:extLst>
          </p:nvPr>
        </p:nvGraphicFramePr>
        <p:xfrm>
          <a:off x="381000" y="2551112"/>
          <a:ext cx="11430000" cy="219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489200" progId="Excel.Sheet.12">
                  <p:embed/>
                </p:oleObj>
              </mc:Choice>
              <mc:Fallback>
                <p:oleObj name="Worksheet" r:id="rId3" imgW="12979400" imgH="248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551112"/>
                        <a:ext cx="11430000" cy="219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BB231B6D-004E-FC4D-30CE-5665B945302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2077DC3-FD0F-8048-2573-CED3A7E34E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ADCD61F-EE52-5735-A163-0261DD7D3E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F424B4-C542-7296-1432-63A90799AB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68A16DB-D13F-32CA-8FA1-E04728BF3D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8557FBA-ABEC-B443-8896-B754C8BB0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0184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38AC-0527-2E00-FFB7-E8FFAFB7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D063864-540D-AC91-F16E-CE02DF504FF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8467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id="{17108B97-38A7-B1D2-5F01-1F33352EDD6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1AB0FBF3-81BB-D7B3-8DEF-11A2744B0F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44B8952-6D54-7AEE-350D-DF1F54AD26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60F2AA2-3336-9BF5-39E3-857FFDECC0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A1DEF97-BF52-53BE-2700-2612CBFBB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8AE0C6-AB4C-938B-95A7-AD6055061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668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BE89971-C103-CB43-8447-4D31683E523E}"/>
              </a:ext>
            </a:extLst>
          </p:cNvPr>
          <p:cNvGrpSpPr/>
          <p:nvPr/>
        </p:nvGrpSpPr>
        <p:grpSpPr>
          <a:xfrm>
            <a:off x="2" y="1648692"/>
            <a:ext cx="12169039" cy="605041"/>
            <a:chOff x="524436" y="1706670"/>
            <a:chExt cx="8095129" cy="6332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A3ECAF-7627-BA45-88A6-852724155357}"/>
                </a:ext>
              </a:extLst>
            </p:cNvPr>
            <p:cNvGrpSpPr/>
            <p:nvPr/>
          </p:nvGrpSpPr>
          <p:grpSpPr>
            <a:xfrm>
              <a:off x="535749" y="1707894"/>
              <a:ext cx="8083816" cy="632012"/>
              <a:chOff x="535749" y="1707894"/>
              <a:chExt cx="8083816" cy="632012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E204431-EF79-FB4B-BB2A-8F72E06A55D0}"/>
                  </a:ext>
                </a:extLst>
              </p:cNvPr>
              <p:cNvSpPr/>
              <p:nvPr/>
            </p:nvSpPr>
            <p:spPr>
              <a:xfrm>
                <a:off x="535749" y="170789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C0037F7-5A29-644A-92A9-33919C4B5D98}"/>
                  </a:ext>
                </a:extLst>
              </p:cNvPr>
              <p:cNvSpPr/>
              <p:nvPr/>
            </p:nvSpPr>
            <p:spPr>
              <a:xfrm>
                <a:off x="3296566" y="170789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61CCBE-E168-CD49-96CA-BC8812887979}"/>
                </a:ext>
              </a:extLst>
            </p:cNvPr>
            <p:cNvSpPr/>
            <p:nvPr/>
          </p:nvSpPr>
          <p:spPr>
            <a:xfrm>
              <a:off x="524436" y="1706670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Τύπος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7E80E7-6002-2A4D-8AA2-80441B348DA7}"/>
                </a:ext>
              </a:extLst>
            </p:cNvPr>
            <p:cNvSpPr/>
            <p:nvPr/>
          </p:nvSpPr>
          <p:spPr>
            <a:xfrm>
              <a:off x="3523129" y="170789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Ποσοτική έρευνα: τηλεφωνική με τη χρήση δομημένου ερωτηματολογίου και την υποστήριξη Η/Υ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79A983-F25F-034C-9579-F9CB80C6F303}"/>
              </a:ext>
            </a:extLst>
          </p:cNvPr>
          <p:cNvGrpSpPr/>
          <p:nvPr/>
        </p:nvGrpSpPr>
        <p:grpSpPr>
          <a:xfrm>
            <a:off x="2" y="2339285"/>
            <a:ext cx="12169039" cy="603872"/>
            <a:chOff x="524436" y="1689856"/>
            <a:chExt cx="8095129" cy="63201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730D04-644D-3B41-9FD2-7EA256EDFCE1}"/>
                </a:ext>
              </a:extLst>
            </p:cNvPr>
            <p:cNvGrpSpPr/>
            <p:nvPr/>
          </p:nvGrpSpPr>
          <p:grpSpPr>
            <a:xfrm>
              <a:off x="534800" y="1689856"/>
              <a:ext cx="8084765" cy="632012"/>
              <a:chOff x="534800" y="1689856"/>
              <a:chExt cx="8084765" cy="632012"/>
            </a:xfrm>
          </p:grpSpPr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E56D0424-400D-E544-98B3-C1E964DFF775}"/>
                  </a:ext>
                </a:extLst>
              </p:cNvPr>
              <p:cNvSpPr/>
              <p:nvPr/>
            </p:nvSpPr>
            <p:spPr>
              <a:xfrm>
                <a:off x="534800" y="168985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EF715024-5630-C54A-B6E5-23E4F81DE36C}"/>
                  </a:ext>
                </a:extLst>
              </p:cNvPr>
              <p:cNvSpPr/>
              <p:nvPr/>
            </p:nvSpPr>
            <p:spPr>
              <a:xfrm>
                <a:off x="3296566" y="168985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CFDF7C-842B-974D-B43A-E623AD69F34A}"/>
                </a:ext>
              </a:extLst>
            </p:cNvPr>
            <p:cNvSpPr/>
            <p:nvPr/>
          </p:nvSpPr>
          <p:spPr>
            <a:xfrm>
              <a:off x="524436" y="168985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Περιοχή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14EFD2-B323-7142-B2E5-6D304BC4C219}"/>
                </a:ext>
              </a:extLst>
            </p:cNvPr>
            <p:cNvSpPr/>
            <p:nvPr/>
          </p:nvSpPr>
          <p:spPr>
            <a:xfrm>
              <a:off x="3523129" y="1689856"/>
              <a:ext cx="5096436" cy="6320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13 Περιφέρειες της χώρας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F69DE8-C776-AD44-9CBD-4C0FCD54D85C}"/>
              </a:ext>
            </a:extLst>
          </p:cNvPr>
          <p:cNvGrpSpPr/>
          <p:nvPr/>
        </p:nvGrpSpPr>
        <p:grpSpPr>
          <a:xfrm>
            <a:off x="0" y="3028710"/>
            <a:ext cx="12169041" cy="603872"/>
            <a:chOff x="524435" y="1671152"/>
            <a:chExt cx="8095130" cy="632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20B929B-A7E0-564D-834C-C6637FF569DB}"/>
                </a:ext>
              </a:extLst>
            </p:cNvPr>
            <p:cNvGrpSpPr/>
            <p:nvPr/>
          </p:nvGrpSpPr>
          <p:grpSpPr>
            <a:xfrm>
              <a:off x="534800" y="1671152"/>
              <a:ext cx="8084765" cy="632012"/>
              <a:chOff x="534800" y="1671152"/>
              <a:chExt cx="8084765" cy="632012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2C8956EA-640F-B144-86CE-679251EF6DD1}"/>
                  </a:ext>
                </a:extLst>
              </p:cNvPr>
              <p:cNvSpPr/>
              <p:nvPr/>
            </p:nvSpPr>
            <p:spPr>
              <a:xfrm>
                <a:off x="534800" y="1671152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5F22AB88-ED24-5F40-844A-CB6C068D3EAA}"/>
                  </a:ext>
                </a:extLst>
              </p:cNvPr>
              <p:cNvSpPr/>
              <p:nvPr/>
            </p:nvSpPr>
            <p:spPr>
              <a:xfrm>
                <a:off x="3296566" y="1671152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FAD286-469B-F24C-96E1-E42945191D32}"/>
                </a:ext>
              </a:extLst>
            </p:cNvPr>
            <p:cNvSpPr/>
            <p:nvPr/>
          </p:nvSpPr>
          <p:spPr>
            <a:xfrm>
              <a:off x="524435" y="1671152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Μέθοδος δειγματοληψίας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F6C308-C158-AA41-B07B-C77D2D551538}"/>
                </a:ext>
              </a:extLst>
            </p:cNvPr>
            <p:cNvSpPr/>
            <p:nvPr/>
          </p:nvSpPr>
          <p:spPr>
            <a:xfrm>
              <a:off x="3523129" y="1671152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Τυχαία στρωματοποιημένη δειγματοληψία ανά Περιφέρεια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192AC9-9526-C548-9A82-3C99B1F9DA4B}"/>
              </a:ext>
            </a:extLst>
          </p:cNvPr>
          <p:cNvGrpSpPr/>
          <p:nvPr/>
        </p:nvGrpSpPr>
        <p:grpSpPr>
          <a:xfrm>
            <a:off x="2" y="3718134"/>
            <a:ext cx="12169039" cy="603873"/>
            <a:chOff x="524436" y="1650454"/>
            <a:chExt cx="8095129" cy="6320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4A93954-D07A-6142-9213-E7C382226B46}"/>
                </a:ext>
              </a:extLst>
            </p:cNvPr>
            <p:cNvGrpSpPr/>
            <p:nvPr/>
          </p:nvGrpSpPr>
          <p:grpSpPr>
            <a:xfrm>
              <a:off x="534800" y="1650454"/>
              <a:ext cx="8084765" cy="632012"/>
              <a:chOff x="534800" y="1650454"/>
              <a:chExt cx="8084765" cy="632012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F555C177-F890-E647-9CF9-3E0511265CE8}"/>
                  </a:ext>
                </a:extLst>
              </p:cNvPr>
              <p:cNvSpPr/>
              <p:nvPr/>
            </p:nvSpPr>
            <p:spPr>
              <a:xfrm>
                <a:off x="534800" y="165045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6338394A-0639-BA44-B5BE-38028BE737DA}"/>
                  </a:ext>
                </a:extLst>
              </p:cNvPr>
              <p:cNvSpPr/>
              <p:nvPr/>
            </p:nvSpPr>
            <p:spPr>
              <a:xfrm>
                <a:off x="3296566" y="165045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829259-DEC7-5343-BFC8-9F108C26BF2B}"/>
                </a:ext>
              </a:extLst>
            </p:cNvPr>
            <p:cNvSpPr/>
            <p:nvPr/>
          </p:nvSpPr>
          <p:spPr>
            <a:xfrm>
              <a:off x="524436" y="1650454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Μέγεθος δείγματος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DC5408-AD10-D648-8544-1BD28AA04485}"/>
                </a:ext>
              </a:extLst>
            </p:cNvPr>
            <p:cNvSpPr/>
            <p:nvPr/>
          </p:nvSpPr>
          <p:spPr>
            <a:xfrm>
              <a:off x="3523129" y="1650454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1.066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άτομα, άνδρες και γυναίκες άνω των 17 ετών.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6BF9EA-5F97-844A-9954-D47ABF194ABA}"/>
              </a:ext>
            </a:extLst>
          </p:cNvPr>
          <p:cNvGrpSpPr/>
          <p:nvPr/>
        </p:nvGrpSpPr>
        <p:grpSpPr>
          <a:xfrm>
            <a:off x="2" y="4407559"/>
            <a:ext cx="12169039" cy="603872"/>
            <a:chOff x="524436" y="1642174"/>
            <a:chExt cx="8095129" cy="63201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5B97088-6FF9-A64B-9FA8-616FDBC216BF}"/>
                </a:ext>
              </a:extLst>
            </p:cNvPr>
            <p:cNvGrpSpPr/>
            <p:nvPr/>
          </p:nvGrpSpPr>
          <p:grpSpPr>
            <a:xfrm>
              <a:off x="534800" y="1642174"/>
              <a:ext cx="8084765" cy="632012"/>
              <a:chOff x="534800" y="1642174"/>
              <a:chExt cx="8084765" cy="632012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AD64F29D-CA8E-844A-A5AC-389D99A7FC1C}"/>
                  </a:ext>
                </a:extLst>
              </p:cNvPr>
              <p:cNvSpPr/>
              <p:nvPr/>
            </p:nvSpPr>
            <p:spPr>
              <a:xfrm>
                <a:off x="534800" y="164217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12ACDEE1-0AFC-FA44-A8B2-5687F8BC47D6}"/>
                  </a:ext>
                </a:extLst>
              </p:cNvPr>
              <p:cNvSpPr/>
              <p:nvPr/>
            </p:nvSpPr>
            <p:spPr>
              <a:xfrm>
                <a:off x="3296566" y="164217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9DFEDB-5365-0A42-B606-A6F8AFFEB471}"/>
                </a:ext>
              </a:extLst>
            </p:cNvPr>
            <p:cNvSpPr/>
            <p:nvPr/>
          </p:nvSpPr>
          <p:spPr>
            <a:xfrm>
              <a:off x="524436" y="1642174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Μέγιστο σφάλμα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6989E6-E629-3D4D-87AA-631CDBC44339}"/>
                </a:ext>
              </a:extLst>
            </p:cNvPr>
            <p:cNvSpPr/>
            <p:nvPr/>
          </p:nvSpPr>
          <p:spPr>
            <a:xfrm>
              <a:off x="3523129" y="164217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 </a:t>
              </a: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2,8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%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(με διάστημα εμπιστοσύνης 95%)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3AD85F-E64F-2943-821A-0C33B5E6A99D}"/>
              </a:ext>
            </a:extLst>
          </p:cNvPr>
          <p:cNvGrpSpPr/>
          <p:nvPr/>
        </p:nvGrpSpPr>
        <p:grpSpPr>
          <a:xfrm>
            <a:off x="2" y="5096984"/>
            <a:ext cx="12169039" cy="603872"/>
            <a:chOff x="524436" y="1629136"/>
            <a:chExt cx="8095129" cy="6320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3B4D58-CCFF-6242-B5AC-F18510F513A3}"/>
                </a:ext>
              </a:extLst>
            </p:cNvPr>
            <p:cNvGrpSpPr/>
            <p:nvPr/>
          </p:nvGrpSpPr>
          <p:grpSpPr>
            <a:xfrm>
              <a:off x="534800" y="1629136"/>
              <a:ext cx="8084765" cy="632012"/>
              <a:chOff x="534800" y="1629136"/>
              <a:chExt cx="8084765" cy="632012"/>
            </a:xfrm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1933B46E-F6BE-6E49-95DE-7175E6024248}"/>
                  </a:ext>
                </a:extLst>
              </p:cNvPr>
              <p:cNvSpPr/>
              <p:nvPr/>
            </p:nvSpPr>
            <p:spPr>
              <a:xfrm>
                <a:off x="534800" y="162913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96C6ACCC-5381-AE4C-B5B0-530C434980F0}"/>
                  </a:ext>
                </a:extLst>
              </p:cNvPr>
              <p:cNvSpPr/>
              <p:nvPr/>
            </p:nvSpPr>
            <p:spPr>
              <a:xfrm>
                <a:off x="3296566" y="162913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738CA1-731B-314A-AD2C-2DA324136B8D}"/>
                </a:ext>
              </a:extLst>
            </p:cNvPr>
            <p:cNvSpPr/>
            <p:nvPr/>
          </p:nvSpPr>
          <p:spPr>
            <a:xfrm>
              <a:off x="524436" y="162913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Χρόνος διεξαγωγής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6E55A7-BEAF-C848-9E06-47B3CFFF7B0E}"/>
                </a:ext>
              </a:extLst>
            </p:cNvPr>
            <p:cNvSpPr/>
            <p:nvPr/>
          </p:nvSpPr>
          <p:spPr>
            <a:xfrm>
              <a:off x="3523129" y="1629136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 – 13 Μαρτίου 202</a:t>
              </a: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72EFC7-4BC4-DC4A-B704-FE268D572247}"/>
              </a:ext>
            </a:extLst>
          </p:cNvPr>
          <p:cNvGrpSpPr/>
          <p:nvPr/>
        </p:nvGrpSpPr>
        <p:grpSpPr>
          <a:xfrm>
            <a:off x="2" y="5786408"/>
            <a:ext cx="12169039" cy="603873"/>
            <a:chOff x="524436" y="1620855"/>
            <a:chExt cx="8095129" cy="63201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67D6E4-5641-2F4A-BBBD-4F80EE44DA64}"/>
                </a:ext>
              </a:extLst>
            </p:cNvPr>
            <p:cNvGrpSpPr/>
            <p:nvPr/>
          </p:nvGrpSpPr>
          <p:grpSpPr>
            <a:xfrm>
              <a:off x="534800" y="1620855"/>
              <a:ext cx="8084765" cy="632013"/>
              <a:chOff x="534800" y="1620855"/>
              <a:chExt cx="8084765" cy="632013"/>
            </a:xfrm>
          </p:grpSpPr>
          <p:sp>
            <p:nvSpPr>
              <p:cNvPr id="59" name="Parallelogram 58">
                <a:extLst>
                  <a:ext uri="{FF2B5EF4-FFF2-40B4-BE49-F238E27FC236}">
                    <a16:creationId xmlns:a16="http://schemas.microsoft.com/office/drawing/2014/main" id="{B4576553-AF62-4D42-97C0-6744FA27B97C}"/>
                  </a:ext>
                </a:extLst>
              </p:cNvPr>
              <p:cNvSpPr/>
              <p:nvPr/>
            </p:nvSpPr>
            <p:spPr>
              <a:xfrm>
                <a:off x="534800" y="1620855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46C13910-5B7F-B84D-BE35-73CDFDEA1B1A}"/>
                  </a:ext>
                </a:extLst>
              </p:cNvPr>
              <p:cNvSpPr/>
              <p:nvPr/>
            </p:nvSpPr>
            <p:spPr>
              <a:xfrm>
                <a:off x="3296566" y="1620855"/>
                <a:ext cx="5322999" cy="632013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118977-A885-4849-BC5D-F67AD1F916A1}"/>
                </a:ext>
              </a:extLst>
            </p:cNvPr>
            <p:cNvSpPr/>
            <p:nvPr/>
          </p:nvSpPr>
          <p:spPr>
            <a:xfrm>
              <a:off x="524436" y="1620855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Σταθμίσεις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02F097-E5E5-3B42-9BD3-73C0DF196E7F}"/>
                </a:ext>
              </a:extLst>
            </p:cNvPr>
            <p:cNvSpPr/>
            <p:nvPr/>
          </p:nvSpPr>
          <p:spPr>
            <a:xfrm>
              <a:off x="3523129" y="1620855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Το δείγμα σταθμίστηκε εκ των υστέρων ως προς το φύλο και την ηλικιακή ομάδα.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Parallelogram 15">
            <a:extLst>
              <a:ext uri="{FF2B5EF4-FFF2-40B4-BE49-F238E27FC236}">
                <a16:creationId xmlns:a16="http://schemas.microsoft.com/office/drawing/2014/main" id="{8108E000-94A3-E736-3D18-E43857901800}"/>
              </a:ext>
            </a:extLst>
          </p:cNvPr>
          <p:cNvSpPr/>
          <p:nvPr/>
        </p:nvSpPr>
        <p:spPr>
          <a:xfrm>
            <a:off x="2041773" y="-9717"/>
            <a:ext cx="10139301" cy="1166862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05FE1-7989-35D6-1F33-BF0CAE369137}"/>
              </a:ext>
            </a:extLst>
          </p:cNvPr>
          <p:cNvSpPr txBox="1"/>
          <p:nvPr/>
        </p:nvSpPr>
        <p:spPr>
          <a:xfrm>
            <a:off x="2034441" y="373659"/>
            <a:ext cx="1013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Ταυτ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τητα της έρευνας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4" name="Group 89">
            <a:extLst>
              <a:ext uri="{FF2B5EF4-FFF2-40B4-BE49-F238E27FC236}">
                <a16:creationId xmlns:a16="http://schemas.microsoft.com/office/drawing/2014/main" id="{42AC29BA-6FBE-3004-5933-BFF6B3F420B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02DDB12-7FA2-FF53-B646-08CCCBB6B7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231DD26-F5E9-17CF-F23C-224CE655A6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9B3285C-B96F-8D28-B546-79A766D868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58AFB26-D0D7-3087-CC03-DA45779594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FC10957-41F4-BC6D-6007-C4E7E8C1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4679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0869-F860-8116-AEF9-66EF530F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054C991-DF88-B627-DC07-4EE5F10BA9A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E66203-F3AB-23DE-7621-787159AD9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0232"/>
              </p:ext>
            </p:extLst>
          </p:nvPr>
        </p:nvGraphicFramePr>
        <p:xfrm>
          <a:off x="381000" y="2238375"/>
          <a:ext cx="11430000" cy="297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378200" progId="Excel.Sheet.12">
                  <p:embed/>
                </p:oleObj>
              </mc:Choice>
              <mc:Fallback>
                <p:oleObj name="Worksheet" r:id="rId3" imgW="12979400" imgH="337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38375"/>
                        <a:ext cx="11430000" cy="297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3FD2BCE-9CE9-B648-A633-E12C75A1914A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FC1D062B-232F-2843-D0F8-D0AAC35714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14C70DC-350A-D6F2-4E57-1B09E36886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BAABD6F-2FAE-3C18-E936-3246D8D1E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4A38807-A445-4513-A1D2-FF357A9559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035E1C9-1E7F-2BC3-EEF7-C15268A59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761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C5B5-610B-6DB4-D9E5-B389EA0B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737F7E5-1FFC-FEFE-7D32-F01F51FE6E9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74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D3559C09-9E16-F3A3-5222-DC704527863D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B49453D-E761-E760-7DD8-7DB7F0C40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6CFFA8-C94F-01E4-E018-61069AA41B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7032188-417D-C85D-3576-99F090ACF5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F25E917-BBC5-8703-7C61-58AAD74CE9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F36360C-59E0-163F-BA2B-653FAC5342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7454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116B2-1C8E-68AB-D0B4-B77FA21A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D22164F-112A-936C-E727-5631890E9E90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8676D6-AD83-D462-158C-01F5F7DB1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2052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3330D766-76F0-9A98-6CCA-A15812FF4CF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BC5E7F2-E348-346A-3147-E92D503C8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CFFB583-99D6-A16C-ACF8-2C8C2B3DE6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DFD8D6D-CE17-737A-DCAF-283B2AA2E2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677B2E3-EABF-DB13-8A2C-A893BE68D0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62A9793-051F-A6A8-AD6B-5151059B13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9410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7D22-395B-DCF3-D5FE-217D4F592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CD76381-1219-8EEA-79FE-AC2866169F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13846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97576313-342C-F335-6721-2BA12E670CA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5A7BFEB-35E6-1216-7C8D-2F7FDA367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EF95060-E477-6EDC-AB97-24BAFF491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54BA79E-57A8-BC54-921A-1C452F1F87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D59AB0B-89A9-C9D3-B7B7-D4DCC5DDBCC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7C11D2D-2FE5-5E50-6A25-414FE6C611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345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5657-7D62-164D-5190-D42BA398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8A3DAE12-3C69-1692-7A30-1FBCB6BF7A5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5106EB-2AA1-2930-5798-7FD28F856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7175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A7BC38B-3EA4-58E1-29FA-AB79FCE8CC0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575AF49-DF23-26CB-590E-CC1D008F4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1966637-AC28-C96F-2440-A06955A2B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8478A25-DF02-5DF0-E924-A2171D7D75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3EF4DDE-E8CF-4A9F-C755-69FB38DA7C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3B4B53B-B92F-9FD1-6D1D-F1CEE8EE50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014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B6D2-3838-738E-7975-DF08374E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0214D86-E430-F722-15C1-F85BFB20654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005405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FF2D3D2-4519-A113-659B-595A1B5E360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BD57F4B-7BD3-9A80-3908-CBAD4C705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5FF8AD3-A342-CF82-7190-2B6BA0470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1ECB4D9-4727-8CF3-85C3-F9929074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0ECF114-AF4E-2B6A-FD10-BA08BDBDCE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115AAB9-3874-4DAF-F7CB-49B7084939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905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CB27-896F-4369-6E91-455A2FC4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E848812-D201-06A0-D3C1-5B8B38F9EBDF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5441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C27A118D-A42F-AB5C-F4F3-E0DC8277BF7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4CDE4CC-B5A8-1F16-62D7-696D584784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DADE786-B7A1-1A9F-F047-31B68E160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717213E-67BB-1C9B-B975-13310687B0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2DFCA3F-9FC2-8A85-5E92-A4FA92A216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BAFA0BF-9789-6672-4979-3DF1E29A8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7541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42152-BFCB-09C7-8077-0D4F7BF0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8C9F641-3CB7-3834-6B20-8DCC7EFE74FC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BD90F4-FD33-3598-DA44-9828CCF47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501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86F3F7F-BCD2-D95A-CA7D-B18CF21E04E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F324AEC-C5ED-953E-8085-D3162CF9AB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94B8DEA-4B1D-6EA8-44BA-9F7F708BB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4E40780-12D3-DEC0-F136-E57E68C99B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72EB101-D87E-98B5-A755-E35B437FF5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476B1C6-1C36-7AC7-01AB-55BF4C41F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3408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D258-6C76-7E8B-697C-EE418AD5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B75F297-C24B-3C7F-E19E-85F676CC410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6512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46349A90-296F-A97C-D190-CDA8BAFDBD6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79645C8-DC84-BB62-19A6-459CA270AC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0DD04B5-C990-B9D9-C890-192692D34D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1B0400D-8BDB-7094-502C-F66E335F99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738CFCC-1327-1087-0082-3C7E25B9718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BF7CD3D-C33E-3A1B-C7C9-311CC927BF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0694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50C0-5D56-32F6-CE1B-F08A2C90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51B824-DCFC-9E9A-9E23-C0574A42E21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B11D39-6358-6741-4DDA-D062117A3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987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77029095-6B85-C1C8-45D9-61DBD9658BF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C03E868-55EA-15EE-C717-4B54FAA49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215A4A6-9C69-749E-6D12-4C85A208E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CB5376-E3FD-4B53-1DAA-51EDB73CE8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03990F5-EDE2-EDE1-FC5D-9A5EECAE9DD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0A65DF4-7F7F-C2F7-2013-4E0B995F5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661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61264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BC7F3978-B0E3-CACE-2CEA-F17ADE3B6F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A4D98C1-8D3B-37EB-D92F-F05941CFB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6D25356-26F8-324D-8AB6-CAE50A32D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2E7EB2C-944C-7DE0-218F-7263C56FF1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4708DC0-4B94-40AF-3F67-0AAB795358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A5B4AB3-74D8-CFA5-2D58-9FD917F65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9403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C6B7-1C53-EF88-1711-6A310E31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3B81E07-E526-E901-3148-D1E67FB3C99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6856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335F4D27-6295-2011-0B37-01E4F1FE71A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B0CDA4B-37DD-6FCC-F25E-6C1CFF53C2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CDAF43C-A26D-7AA5-D1C7-08EB9EE84E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06F9FF2-00BF-4A69-D5A6-8CDCFA9B7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EC90697-6875-938E-D749-D64FFD175F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229D991-9E72-8059-F2B5-04D262124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5614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7863-E1E1-5640-4196-6BF248C9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13F8AD2-74A0-AB4D-E71F-6443DDFA76C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0DA818-BE8F-F325-49FE-CA9601049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773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94E20B47-B7DF-5C29-CA83-F8ECB285B1F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6FE5DFA-AFB8-5640-F38D-4D244B018E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332D054-36B4-0EC4-D417-113F632653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993E080-BDBC-6689-A9FE-16DD1EEDFF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4DFA218-8ACD-83A7-FB48-C891629DE2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4DB0DF6-C937-3FAA-BC8A-C03074543B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3623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9C6BDF82-794A-7E43-BA36-861FA60533A1}"/>
              </a:ext>
            </a:extLst>
          </p:cNvPr>
          <p:cNvSpPr/>
          <p:nvPr/>
        </p:nvSpPr>
        <p:spPr>
          <a:xfrm rot="16200000" flipH="1">
            <a:off x="5448300" y="114301"/>
            <a:ext cx="6858000" cy="662940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635DCE2-2240-F44F-88AF-2306AE3295EB}"/>
              </a:ext>
            </a:extLst>
          </p:cNvPr>
          <p:cNvSpPr/>
          <p:nvPr/>
        </p:nvSpPr>
        <p:spPr>
          <a:xfrm>
            <a:off x="2393319" y="2721288"/>
            <a:ext cx="7474580" cy="1426168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1F76E6C-7A45-2F49-AC2E-CCC4407C6250}"/>
              </a:ext>
            </a:extLst>
          </p:cNvPr>
          <p:cNvSpPr/>
          <p:nvPr/>
        </p:nvSpPr>
        <p:spPr>
          <a:xfrm rot="10800000">
            <a:off x="6151738" y="2826327"/>
            <a:ext cx="3589162" cy="1199434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2970453-ECD0-5C45-9F40-60413AC7F884}"/>
              </a:ext>
            </a:extLst>
          </p:cNvPr>
          <p:cNvSpPr/>
          <p:nvPr/>
        </p:nvSpPr>
        <p:spPr>
          <a:xfrm>
            <a:off x="2519628" y="2826327"/>
            <a:ext cx="3796145" cy="1199434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DC817-7ED3-074B-9A24-4AC63D83BA2A}"/>
              </a:ext>
            </a:extLst>
          </p:cNvPr>
          <p:cNvSpPr txBox="1"/>
          <p:nvPr/>
        </p:nvSpPr>
        <p:spPr>
          <a:xfrm>
            <a:off x="6348464" y="311136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CCC48-FBA3-714F-A458-A5DDD56FFADA}"/>
              </a:ext>
            </a:extLst>
          </p:cNvPr>
          <p:cNvSpPr txBox="1"/>
          <p:nvPr/>
        </p:nvSpPr>
        <p:spPr>
          <a:xfrm>
            <a:off x="2867232" y="3111362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92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44840-F857-7C43-942B-1D644F1328DD}"/>
              </a:ext>
            </a:extLst>
          </p:cNvPr>
          <p:cNvGrpSpPr/>
          <p:nvPr/>
        </p:nvGrpSpPr>
        <p:grpSpPr>
          <a:xfrm>
            <a:off x="6508523" y="2331066"/>
            <a:ext cx="3266768" cy="3775580"/>
            <a:chOff x="833858" y="2381865"/>
            <a:chExt cx="3266768" cy="3775580"/>
          </a:xfrm>
        </p:grpSpPr>
        <p:pic>
          <p:nvPicPr>
            <p:cNvPr id="4" name="Graphic 3" descr="Man">
              <a:extLst>
                <a:ext uri="{FF2B5EF4-FFF2-40B4-BE49-F238E27FC236}">
                  <a16:creationId xmlns:a16="http://schemas.microsoft.com/office/drawing/2014/main" id="{F01DD931-89A5-0244-8B16-96EF5A48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858" y="2381865"/>
              <a:ext cx="3266768" cy="32667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9CC40-10AB-5E4B-80E0-2916BFEDCF99}"/>
                </a:ext>
              </a:extLst>
            </p:cNvPr>
            <p:cNvSpPr txBox="1"/>
            <p:nvPr/>
          </p:nvSpPr>
          <p:spPr>
            <a:xfrm>
              <a:off x="1933572" y="5757335"/>
              <a:ext cx="1091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Ά</a:t>
              </a:r>
              <a:r>
                <a:rPr lang="el-GR" sz="2000" b="1" dirty="0">
                  <a:solidFill>
                    <a:schemeClr val="tx2"/>
                  </a:solidFill>
                </a:rPr>
                <a:t>νδρες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55833-B185-084F-8C56-6C4692BD87A0}"/>
              </a:ext>
            </a:extLst>
          </p:cNvPr>
          <p:cNvGrpSpPr/>
          <p:nvPr/>
        </p:nvGrpSpPr>
        <p:grpSpPr>
          <a:xfrm>
            <a:off x="2334041" y="2331066"/>
            <a:ext cx="3266768" cy="3809446"/>
            <a:chOff x="5060056" y="2381865"/>
            <a:chExt cx="3266768" cy="3809446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id="{AE8331C6-0824-C840-A506-7F5FD0F6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0056" y="2381865"/>
              <a:ext cx="3266768" cy="3266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A49A8-18F9-434C-99C3-01E0653B9A6B}"/>
                </a:ext>
              </a:extLst>
            </p:cNvPr>
            <p:cNvSpPr txBox="1"/>
            <p:nvPr/>
          </p:nvSpPr>
          <p:spPr>
            <a:xfrm>
              <a:off x="6071314" y="579120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E5552B0-CDE3-1942-B2EB-95142D8A9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455322"/>
              </p:ext>
            </p:extLst>
          </p:nvPr>
        </p:nvGraphicFramePr>
        <p:xfrm>
          <a:off x="22958" y="1303765"/>
          <a:ext cx="12169042" cy="55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Parallelogram 29">
            <a:extLst>
              <a:ext uri="{FF2B5EF4-FFF2-40B4-BE49-F238E27FC236}">
                <a16:creationId xmlns:a16="http://schemas.microsoft.com/office/drawing/2014/main" id="{58DE04C8-64AA-40C6-9E8C-5FFBB424188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Φύλο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4F9A174E-CCA6-9D5F-3648-5F8F8F5523D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DFA83125-73CD-CF6D-930A-CC70253CFF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E28125F-4579-F6A0-F81D-61E8A9AA4E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7047E36-B8D1-8A58-26B1-ECA1B9238C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0B842B3C-9BB8-C772-EBE1-1E823A5C1C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35CD9E63-786A-6BDD-5641-1A17C526AA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7165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B70268F2-7DC3-474D-A344-7C44BEA48D8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27280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416FB820-9F8B-E0EC-8EBA-1201A0EE3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06FB6BD6-0DB5-2972-A3DA-550F78A684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DC9E9B1-C8DC-32DB-E3D7-CBABAF16D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015E023-09BD-B812-9213-F351A9D082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54D23C-49EB-1A63-4B40-9E483ECFA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9248D43-6EA5-6287-968C-4E2CEC5E22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4752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1898-481F-9299-1A28-8B7DBDED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0569EF4-71A8-C2B7-7046-B6955491EA3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CDDFAC-9F23-B866-234F-1689952D8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45467"/>
              </p:ext>
            </p:extLst>
          </p:nvPr>
        </p:nvGraphicFramePr>
        <p:xfrm>
          <a:off x="381000" y="1960563"/>
          <a:ext cx="11430000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90300" imgH="2933700" progId="Excel.Sheet.12">
                  <p:embed/>
                </p:oleObj>
              </mc:Choice>
              <mc:Fallback>
                <p:oleObj name="Worksheet" r:id="rId3" imgW="112903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60563"/>
                        <a:ext cx="11430000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801793D6-6922-87FB-D820-1C877ED7529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CC395B7D-419E-7D52-CC4C-5B48CFC7DB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6AB410D-4422-8AFD-4F8B-CD9BB8F18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36848D0-4C8F-67E7-7949-DF0CB22E73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78553543-FD92-DC21-CC32-60254715DB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A1631A0-A1F0-262C-61A2-F46E59C039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1641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2B40-18F3-FE12-745B-3C26F623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44A7AAD-5C96-58B8-5641-867AF656DF73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5394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A173DA68-80EB-6149-A679-E9E05D0224B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DC894A1-DD7E-E499-A403-33B39DBE22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A0BD22A-6C92-01A8-FDA3-7251A60C84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A91AEE5-076B-EEFD-B813-672F5BF179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71D7C2D-70D9-F38B-01EB-017374860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D77C3FE-A6FE-51A2-4227-B767CB9E8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203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6FF8-57B2-D450-3442-8E48309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51E292D3-3970-0E78-C716-974B932E4A6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5E21AB-24F6-EE17-F89E-0F97D84F3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97746"/>
              </p:ext>
            </p:extLst>
          </p:nvPr>
        </p:nvGraphicFramePr>
        <p:xfrm>
          <a:off x="381000" y="1620203"/>
          <a:ext cx="11430000" cy="47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90300" imgH="4711700" progId="Excel.Sheet.12">
                  <p:embed/>
                </p:oleObj>
              </mc:Choice>
              <mc:Fallback>
                <p:oleObj name="Worksheet" r:id="rId3" imgW="11290300" imgH="471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620203"/>
                        <a:ext cx="11430000" cy="47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68B09C23-A016-A071-A530-86BEF22EF5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1274D1D-9723-EC13-A421-9D9ECDB60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EA614B9-84E8-3BC7-92F2-52CC401447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7A6EAB5-6464-06D2-9888-39D4F858E6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AF9BD22-37A1-2C80-F1E9-391B5D9498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C6E248B-FF26-E2F5-39C2-B279EA8BD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9031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5E52-5F03-FD50-592A-8DA9A270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4ED857B-8FB4-21CE-707F-F943F6FF7F5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Ηλικιακή Ομάδα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A8D620-27EF-BE05-D5BE-726660524F57}"/>
              </a:ext>
            </a:extLst>
          </p:cNvPr>
          <p:cNvGraphicFramePr>
            <a:graphicFrameLocks/>
          </p:cNvGraphicFramePr>
          <p:nvPr/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81670E47-CA91-2C10-83B9-4061C5D8E3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E32C29E-ECB6-CAC8-0F85-36E1D6A08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188B002-196C-5225-7968-C1C0B6A892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BD3A3BF-154F-C53D-726B-1BD5853693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F093828-87D3-63C7-EA67-322FB8C089D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3017B0A-03F6-20F4-B763-F12B399B3D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98119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1E66BD7-B8D6-43DB-BB94-8D9CC4B8045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ποια θέση της κλίμακας βρίσκεται το συνολικό μηνιαίο οικογενειακό εισόδημα του νοικοκυριού σας;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425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069E7C1D-BE77-A44B-5B96-E5892D30061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294AA28-A60E-64A6-D8C5-E3B16039D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92A88D4-08E1-03E0-A182-052A794C09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11C1AEF-F9ED-8E20-ED76-A8BC6C922D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7A01BE2-BE85-A49B-91DD-BEF7AF3695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94BE317-86F0-8324-A548-150344ABED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7014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EA17-3D4D-BCE7-425B-AEC453AE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B04B8E1-9554-FA29-888E-58DFCBEEF93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4FC6DC-9DCE-86C3-9C2F-B4397F9D4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99484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B48BE1A3-1815-3B6C-EA15-3A596F88D2D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8EC2EE3C-056D-5621-FCA7-09DF005455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851F155-4605-9EF4-1126-1963B4694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7913B34-3D94-6FD2-97D1-A3CABED69D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9D8490-2E0B-5CF9-7851-327ABB8B14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4785BA3-EA88-BBA8-B47D-E069B3A97B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5486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46AD-41D5-4955-F38A-57B29D79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3111225-1C87-F91E-AD43-89FA2BB6452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24761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464E372-965D-B67D-008A-30C8C4F1A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EFFA5D0-9693-7251-706B-66079A5642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EE0408F1-11F4-9202-A80A-95200700AB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BDA9820-C157-0275-33B4-403998617E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2F712EE-CFC7-DD6D-73DD-63E692EEA2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143B8AD-A58C-814D-2C45-0D8A078F1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51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09323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68A524FC-4BF2-2173-8019-90AF5322EE8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5ABD98C-E800-AA29-4A7D-7D75CA743C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C1DC81E-AF1B-C032-AADD-CA83EC2A7E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C567E1A-E81C-0FBF-D07C-22E0A140B8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3F9EADC4-D8E0-48CE-D649-30D5467FF7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42B98F0-A01C-1F29-6DB5-9D8F68C1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470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BA404-9AA7-888B-9504-61741885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887FFEC-84E4-8A34-1F40-9ACE96648F7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74CEE5-7B98-89A8-4892-F6A95B491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23952"/>
              </p:ext>
            </p:extLst>
          </p:nvPr>
        </p:nvGraphicFramePr>
        <p:xfrm>
          <a:off x="381000" y="2393950"/>
          <a:ext cx="1143000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979400" imgH="2933700" progId="Excel.Sheet.12">
                  <p:embed/>
                </p:oleObj>
              </mc:Choice>
              <mc:Fallback>
                <p:oleObj name="Worksheet" r:id="rId2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393950"/>
                        <a:ext cx="11430000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25EE918D-3E26-CD2B-1562-BF8F8DD4CA9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8486587-55A6-2F14-7F6E-409BBD123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C9405D61-6E66-126A-C2B4-CE2A0503C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E94F79F-C989-AD82-3B92-FAA4005FF25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A398601-0223-A728-1138-5E948E42ED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AD345B8-5304-CC82-D475-0E818CC099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07335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91E2-27FF-4F08-E61D-70AD267F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7020D1-87F4-9815-1258-42DAA99E8F0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10087"/>
              </p:ext>
            </p:extLst>
          </p:nvPr>
        </p:nvGraphicFramePr>
        <p:xfrm>
          <a:off x="0" y="129866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8D6E61D6-3173-3898-47FE-99DE4A39D38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4B415D13-23A9-77F9-F088-602DBA6C7F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05EB3A9-6BC0-D86B-7ADD-13227A9481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819DB1E-10E8-59F6-3977-769A15600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85A09D9-D91D-DC3B-1D5F-9E3936578A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D4407C-3251-D935-5F95-547A155874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501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BAAC2-6D6E-4B20-0508-434A35AE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8DBD5E9-6B25-B3EA-BEB2-873F3640573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0F8935-2085-B766-87D5-AD3A221C5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27751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4267200" progId="Excel.Sheet.12">
                  <p:embed/>
                </p:oleObj>
              </mc:Choice>
              <mc:Fallback>
                <p:oleObj name="Worksheet" r:id="rId3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94E8886-6A50-657C-9338-3FC0DA8F2D4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13ECC78-5A8F-DBC8-629F-245FF924D5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B90BB4A-5296-C789-9E30-9D7863040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65DB20B-1FAB-6FB3-1FB1-BD0DCBB3B32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7E16B2-024B-846B-AD49-D1DD2DA946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83278D5-FF7D-C6FF-A354-A4CE8B730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617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90AA-DB7D-9222-7F45-DDBA4D1E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DDFCC4-F3E4-3D71-A81E-7B0FCA339D4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δυσαρέσκεια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22944"/>
              </p:ext>
            </p:extLst>
          </p:nvPr>
        </p:nvGraphicFramePr>
        <p:xfrm>
          <a:off x="0" y="128954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CDDD78B5-409F-D5C4-577F-5D18ACA16C6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6B095FD-6110-AB24-E9B0-DC3A91B51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7B9266B-FB95-E9DB-C568-EEC445344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4F052C6-0423-72DE-26DC-1EA83E60F2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EE721E0-2F59-2E5B-D496-662EC3D62F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A56AEA-4661-4286-689D-164E8F3C8B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57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12960</TotalTime>
  <Words>747</Words>
  <Application>Microsoft Office PowerPoint</Application>
  <PresentationFormat>Ευρεία οθόνη</PresentationFormat>
  <Paragraphs>94</Paragraphs>
  <Slides>40</Slides>
  <Notes>32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ΠΙΣ ΓΡΑΜΜΑΤΕΙΑ Δ.Σ.</cp:lastModifiedBy>
  <cp:revision>1586</cp:revision>
  <dcterms:created xsi:type="dcterms:W3CDTF">2019-10-01T11:04:34Z</dcterms:created>
  <dcterms:modified xsi:type="dcterms:W3CDTF">2025-04-02T11:05:08Z</dcterms:modified>
</cp:coreProperties>
</file>